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1"/>
  </p:notesMasterIdLst>
  <p:sldIdLst>
    <p:sldId id="256" r:id="rId2"/>
    <p:sldId id="275" r:id="rId3"/>
    <p:sldId id="273" r:id="rId4"/>
    <p:sldId id="274" r:id="rId5"/>
    <p:sldId id="291" r:id="rId6"/>
    <p:sldId id="292" r:id="rId7"/>
    <p:sldId id="289" r:id="rId8"/>
    <p:sldId id="287" r:id="rId9"/>
    <p:sldId id="290" r:id="rId10"/>
    <p:sldId id="258" r:id="rId11"/>
    <p:sldId id="259" r:id="rId12"/>
    <p:sldId id="260" r:id="rId13"/>
    <p:sldId id="261" r:id="rId14"/>
    <p:sldId id="262" r:id="rId15"/>
    <p:sldId id="263" r:id="rId16"/>
    <p:sldId id="276" r:id="rId17"/>
    <p:sldId id="272" r:id="rId18"/>
    <p:sldId id="277" r:id="rId19"/>
    <p:sldId id="278" r:id="rId20"/>
    <p:sldId id="281" r:id="rId21"/>
    <p:sldId id="279" r:id="rId22"/>
    <p:sldId id="297" r:id="rId23"/>
    <p:sldId id="298" r:id="rId24"/>
    <p:sldId id="299" r:id="rId25"/>
    <p:sldId id="300" r:id="rId26"/>
    <p:sldId id="301" r:id="rId27"/>
    <p:sldId id="280" r:id="rId28"/>
    <p:sldId id="286" r:id="rId29"/>
    <p:sldId id="2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FB31618-6157-4C78-8958-6C2732FC6C8F}" type="datetimeFigureOut">
              <a:rPr lang="ar-IQ" smtClean="0"/>
              <a:t>20/05/1446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456E7F8-0D92-459A-B0D1-EDCEC44216A2}" type="slidenum">
              <a:rPr lang="ar-IQ" smtClean="0"/>
              <a:t>‹#›</a:t>
            </a:fld>
            <a:endParaRPr lang="ar-IQ"/>
          </a:p>
        </p:txBody>
      </p:sp>
    </p:spTree>
    <p:extLst>
      <p:ext uri="{BB962C8B-B14F-4D97-AF65-F5344CB8AC3E}">
        <p14:creationId xmlns:p14="http://schemas.microsoft.com/office/powerpoint/2010/main" val="21150447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20/05/1446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67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20/05/1446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94518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20/05/1446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44585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69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3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08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74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64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85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91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20/05/1446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428256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34FF99-6576-4EB5-BB3D-DC5435E25FB8}" type="datetimeFigureOut">
              <a:rPr lang="ar-IQ" smtClean="0"/>
              <a:t>20/05/1446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46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34FF99-6576-4EB5-BB3D-DC5435E25FB8}" type="datetimeFigureOut">
              <a:rPr lang="ar-IQ" smtClean="0"/>
              <a:t>20/05/1446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277921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34FF99-6576-4EB5-BB3D-DC5435E25FB8}" type="datetimeFigureOut">
              <a:rPr lang="ar-IQ" smtClean="0"/>
              <a:t>20/05/1446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17183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34FF99-6576-4EB5-BB3D-DC5435E25FB8}" type="datetimeFigureOut">
              <a:rPr lang="ar-IQ" smtClean="0"/>
              <a:t>20/05/1446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46440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34FF99-6576-4EB5-BB3D-DC5435E25FB8}" type="datetimeFigureOut">
              <a:rPr lang="ar-IQ" smtClean="0"/>
              <a:t>20/05/1446</a:t>
            </a:fld>
            <a:endParaRPr lang="ar-IQ"/>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IQ"/>
          </a:p>
        </p:txBody>
      </p:sp>
      <p:sp>
        <p:nvSpPr>
          <p:cNvPr id="9" name="Slide Number Placeholder 8"/>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326090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34FF99-6576-4EB5-BB3D-DC5435E25FB8}" type="datetimeFigureOut">
              <a:rPr lang="ar-IQ" smtClean="0"/>
              <a:t>20/05/1446</a:t>
            </a:fld>
            <a:endParaRPr lang="ar-IQ"/>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IQ"/>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EC69DE-9BCD-4C48-90F0-74753F8FA635}" type="slidenum">
              <a:rPr lang="ar-IQ" smtClean="0"/>
              <a:t>‹#›</a:t>
            </a:fld>
            <a:endParaRPr lang="ar-IQ"/>
          </a:p>
        </p:txBody>
      </p:sp>
    </p:spTree>
    <p:extLst>
      <p:ext uri="{BB962C8B-B14F-4D97-AF65-F5344CB8AC3E}">
        <p14:creationId xmlns:p14="http://schemas.microsoft.com/office/powerpoint/2010/main" val="394764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34FF99-6576-4EB5-BB3D-DC5435E25FB8}" type="datetimeFigureOut">
              <a:rPr lang="ar-IQ" smtClean="0"/>
              <a:t>20/05/1446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75557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34FF99-6576-4EB5-BB3D-DC5435E25FB8}" type="datetimeFigureOut">
              <a:rPr lang="ar-IQ" smtClean="0"/>
              <a:t>20/05/1446</a:t>
            </a:fld>
            <a:endParaRPr lang="ar-IQ"/>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IQ"/>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EC69DE-9BCD-4C48-90F0-74753F8FA635}" type="slidenum">
              <a:rPr lang="ar-IQ" smtClean="0"/>
              <a:t>‹#›</a:t>
            </a:fld>
            <a:endParaRPr lang="ar-IQ"/>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4864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58" r:id="rId15"/>
    <p:sldLayoutId id="2147483771" r:id="rId16"/>
    <p:sldLayoutId id="2147483784" r:id="rId17"/>
    <p:sldLayoutId id="2147483797" r:id="rId18"/>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forms.gle/WWaMjUbGz9319Na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794940"/>
            <a:ext cx="7766936" cy="1192333"/>
          </a:xfrm>
        </p:spPr>
        <p:txBody>
          <a:bodyPr>
            <a:normAutofit fontScale="90000"/>
          </a:bodyPr>
          <a:lstStyle/>
          <a:p>
            <a:pPr algn="ctr">
              <a:lnSpc>
                <a:spcPct val="115000"/>
              </a:lnSpc>
              <a:spcAft>
                <a:spcPts val="1000"/>
              </a:spcAft>
            </a:pPr>
            <a:br>
              <a:rPr lang="ar-IQ" b="1" dirty="0">
                <a:latin typeface="Calibri" panose="020F0502020204030204" pitchFamily="34" charset="0"/>
                <a:ea typeface="Calibri" panose="020F0502020204030204" pitchFamily="34" charset="0"/>
                <a:cs typeface="Arial" panose="020B0604020202020204" pitchFamily="34" charset="0"/>
              </a:rPr>
            </a:br>
            <a:r>
              <a:rPr lang="ar-IQ" b="1" dirty="0">
                <a:solidFill>
                  <a:schemeClr val="accent1"/>
                </a:solidFill>
                <a:latin typeface="Calibri" panose="020F0502020204030204" pitchFamily="34" charset="0"/>
                <a:ea typeface="Calibri" panose="020F0502020204030204" pitchFamily="34" charset="0"/>
                <a:cs typeface="Arial" panose="020B0604020202020204" pitchFamily="34" charset="0"/>
              </a:rPr>
              <a:t>حقوق الانسان في الدساتير العراقية </a:t>
            </a:r>
            <a:endParaRPr lang="en-US" sz="44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1672685" y="3351953"/>
            <a:ext cx="7766936" cy="2105264"/>
          </a:xfrm>
        </p:spPr>
        <p:txBody>
          <a:bodyPr>
            <a:normAutofit/>
          </a:bodyPr>
          <a:lstStyle/>
          <a:p>
            <a:pPr algn="ctr"/>
            <a:r>
              <a:rPr lang="ar-IQ" sz="2800" dirty="0">
                <a:solidFill>
                  <a:srgbClr val="00B050"/>
                </a:solidFill>
              </a:rPr>
              <a:t> اية حسن تركي</a:t>
            </a:r>
          </a:p>
          <a:p>
            <a:pPr algn="ctr"/>
            <a:r>
              <a:rPr lang="ar-IQ" sz="2800" dirty="0">
                <a:solidFill>
                  <a:srgbClr val="00B050"/>
                </a:solidFill>
              </a:rPr>
              <a:t>كلية الشرق الاوسط الجامعة</a:t>
            </a:r>
          </a:p>
          <a:p>
            <a:pPr algn="ctr"/>
            <a:endParaRPr lang="ar-IQ" sz="2800" b="1" dirty="0">
              <a:solidFill>
                <a:schemeClr val="tx1"/>
              </a:solidFill>
            </a:endParaRPr>
          </a:p>
          <a:p>
            <a:pPr algn="ctr"/>
            <a:endParaRPr lang="ar-IQ" sz="2800" dirty="0">
              <a:solidFill>
                <a:srgbClr val="00B050"/>
              </a:solidFill>
            </a:endParaRPr>
          </a:p>
        </p:txBody>
      </p:sp>
      <p:sp>
        <p:nvSpPr>
          <p:cNvPr id="4" name="Subtitle 2"/>
          <p:cNvSpPr txBox="1">
            <a:spLocks/>
          </p:cNvSpPr>
          <p:nvPr/>
        </p:nvSpPr>
        <p:spPr>
          <a:xfrm>
            <a:off x="1507067" y="3870727"/>
            <a:ext cx="7766936" cy="1096899"/>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lumMod val="75000"/>
                </a:schemeClr>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9pPr>
          </a:lstStyle>
          <a:p>
            <a:pPr algn="ctr"/>
            <a:endParaRPr lang="ar-IQ" sz="2800" dirty="0"/>
          </a:p>
        </p:txBody>
      </p:sp>
    </p:spTree>
    <p:extLst>
      <p:ext uri="{BB962C8B-B14F-4D97-AF65-F5344CB8AC3E}">
        <p14:creationId xmlns:p14="http://schemas.microsoft.com/office/powerpoint/2010/main" val="173364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45794" y="529729"/>
            <a:ext cx="4530130" cy="566242"/>
          </a:xfrm>
          <a:prstGeom prst="rect">
            <a:avLst/>
          </a:prstGeom>
          <a:noFill/>
          <a:ln/>
        </p:spPr>
        <p:txBody>
          <a:bodyPr wrap="none" lIns="0" tIns="0" rIns="0" bIns="0" rtlCol="0" anchor="t"/>
          <a:lstStyle/>
          <a:p>
            <a:pPr algn="r" defTabSz="761970" rtl="1">
              <a:lnSpc>
                <a:spcPts val="4458"/>
              </a:lnSpc>
            </a:pPr>
            <a:r>
              <a:rPr lang="ar-IQ" sz="3542" dirty="0">
                <a:solidFill>
                  <a:srgbClr val="1F1E1E"/>
                </a:solidFill>
                <a:latin typeface="Red Hat Text" pitchFamily="34" charset="0"/>
                <a:ea typeface="Red Hat Text" pitchFamily="34" charset="-122"/>
              </a:rPr>
              <a:t>التاريخ والتطور</a:t>
            </a:r>
            <a:endParaRPr lang="en-US" sz="3542" dirty="0">
              <a:solidFill>
                <a:prstClr val="black"/>
              </a:solidFill>
              <a:latin typeface="Calibri" panose="020F0502020204030204"/>
            </a:endParaRPr>
          </a:p>
        </p:txBody>
      </p:sp>
      <p:sp>
        <p:nvSpPr>
          <p:cNvPr id="4" name="Shape 1"/>
          <p:cNvSpPr/>
          <p:nvPr/>
        </p:nvSpPr>
        <p:spPr>
          <a:xfrm>
            <a:off x="5521821" y="1384697"/>
            <a:ext cx="25400" cy="4943475"/>
          </a:xfrm>
          <a:prstGeom prst="roundRect">
            <a:avLst>
              <a:gd name="adj" fmla="val 113700"/>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5" name="Shape 2"/>
          <p:cNvSpPr/>
          <p:nvPr/>
        </p:nvSpPr>
        <p:spPr>
          <a:xfrm>
            <a:off x="5725716" y="1805186"/>
            <a:ext cx="673794" cy="25400"/>
          </a:xfrm>
          <a:prstGeom prst="roundRect">
            <a:avLst>
              <a:gd name="adj" fmla="val 113700"/>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6" name="Shape 3"/>
          <p:cNvSpPr/>
          <p:nvPr/>
        </p:nvSpPr>
        <p:spPr>
          <a:xfrm>
            <a:off x="5317927" y="1601292"/>
            <a:ext cx="433189" cy="433189"/>
          </a:xfrm>
          <a:prstGeom prst="roundRect">
            <a:avLst>
              <a:gd name="adj" fmla="val 6667"/>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7" name="Text 4"/>
          <p:cNvSpPr/>
          <p:nvPr/>
        </p:nvSpPr>
        <p:spPr>
          <a:xfrm>
            <a:off x="5492750" y="1681957"/>
            <a:ext cx="83443" cy="271760"/>
          </a:xfrm>
          <a:prstGeom prst="rect">
            <a:avLst/>
          </a:prstGeom>
          <a:noFill/>
          <a:ln/>
        </p:spPr>
        <p:txBody>
          <a:bodyPr wrap="none" lIns="0" tIns="0" rIns="0" bIns="0" rtlCol="0" anchor="t"/>
          <a:lstStyle/>
          <a:p>
            <a:pPr algn="ctr" defTabSz="761970" rtl="1">
              <a:lnSpc>
                <a:spcPts val="2125"/>
              </a:lnSpc>
            </a:pPr>
            <a:r>
              <a:rPr lang="en-US" sz="2125" dirty="0">
                <a:solidFill>
                  <a:srgbClr val="3B3535"/>
                </a:solidFill>
                <a:latin typeface="Red Hat Text" pitchFamily="34" charset="0"/>
                <a:ea typeface="Red Hat Text" pitchFamily="34" charset="-122"/>
                <a:cs typeface="Red Hat Text" pitchFamily="34" charset="-120"/>
              </a:rPr>
              <a:t>1</a:t>
            </a:r>
            <a:endParaRPr lang="en-US" sz="2125" dirty="0">
              <a:solidFill>
                <a:prstClr val="black"/>
              </a:solidFill>
              <a:latin typeface="Calibri" panose="020F0502020204030204"/>
            </a:endParaRPr>
          </a:p>
        </p:txBody>
      </p:sp>
      <p:sp>
        <p:nvSpPr>
          <p:cNvPr id="8" name="Text 5"/>
          <p:cNvSpPr/>
          <p:nvPr/>
        </p:nvSpPr>
        <p:spPr>
          <a:xfrm>
            <a:off x="6593383" y="1577182"/>
            <a:ext cx="2265065" cy="283071"/>
          </a:xfrm>
          <a:prstGeom prst="rect">
            <a:avLst/>
          </a:prstGeom>
          <a:noFill/>
          <a:ln/>
        </p:spPr>
        <p:txBody>
          <a:bodyPr wrap="none" lIns="0" tIns="0" rIns="0" bIns="0" rtlCol="0" anchor="t"/>
          <a:lstStyle/>
          <a:p>
            <a:pPr defTabSz="761970" rtl="1">
              <a:lnSpc>
                <a:spcPts val="2208"/>
              </a:lnSpc>
            </a:pPr>
            <a:r>
              <a:rPr lang="en-US" sz="1750" dirty="0">
                <a:solidFill>
                  <a:srgbClr val="3B3535"/>
                </a:solidFill>
                <a:latin typeface="Red Hat Text" pitchFamily="34" charset="0"/>
                <a:ea typeface="Red Hat Text" pitchFamily="34" charset="-122"/>
                <a:cs typeface="Red Hat Text" pitchFamily="34" charset="-120"/>
              </a:rPr>
              <a:t>1215</a:t>
            </a:r>
            <a:endParaRPr lang="en-US" sz="1750" dirty="0">
              <a:solidFill>
                <a:prstClr val="black"/>
              </a:solidFill>
              <a:latin typeface="Calibri" panose="020F0502020204030204"/>
            </a:endParaRPr>
          </a:p>
        </p:txBody>
      </p:sp>
      <p:sp>
        <p:nvSpPr>
          <p:cNvPr id="9" name="Text 6"/>
          <p:cNvSpPr/>
          <p:nvPr/>
        </p:nvSpPr>
        <p:spPr>
          <a:xfrm>
            <a:off x="6593383" y="1975743"/>
            <a:ext cx="4924822" cy="307975"/>
          </a:xfrm>
          <a:prstGeom prst="rect">
            <a:avLst/>
          </a:prstGeom>
          <a:noFill/>
          <a:ln/>
        </p:spPr>
        <p:txBody>
          <a:bodyPr wrap="none" lIns="0" tIns="0" rIns="0" bIns="0" rtlCol="0" anchor="t"/>
          <a:lstStyle/>
          <a:p>
            <a:pPr defTabSz="761970" rtl="1">
              <a:lnSpc>
                <a:spcPts val="2417"/>
              </a:lnSpc>
            </a:pPr>
            <a:r>
              <a:rPr lang="en-US" sz="1500" dirty="0">
                <a:solidFill>
                  <a:srgbClr val="3B3535"/>
                </a:solidFill>
                <a:latin typeface="Roboto Light" pitchFamily="34" charset="0"/>
                <a:ea typeface="Roboto Light" pitchFamily="34" charset="-122"/>
                <a:cs typeface="Roboto Light" pitchFamily="34" charset="-120"/>
              </a:rPr>
              <a:t>ميثاق الحريات (Magna Carta) في إنجلترا</a:t>
            </a:r>
            <a:endParaRPr lang="en-US" sz="1500" dirty="0">
              <a:solidFill>
                <a:prstClr val="black"/>
              </a:solidFill>
              <a:latin typeface="Calibri" panose="020F0502020204030204"/>
            </a:endParaRPr>
          </a:p>
        </p:txBody>
      </p:sp>
      <p:sp>
        <p:nvSpPr>
          <p:cNvPr id="10" name="Shape 7"/>
          <p:cNvSpPr/>
          <p:nvPr/>
        </p:nvSpPr>
        <p:spPr>
          <a:xfrm>
            <a:off x="5725716" y="3089176"/>
            <a:ext cx="673794" cy="25400"/>
          </a:xfrm>
          <a:prstGeom prst="roundRect">
            <a:avLst>
              <a:gd name="adj" fmla="val 113700"/>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1" name="Shape 8"/>
          <p:cNvSpPr/>
          <p:nvPr/>
        </p:nvSpPr>
        <p:spPr>
          <a:xfrm>
            <a:off x="5317927" y="2885282"/>
            <a:ext cx="433189" cy="433189"/>
          </a:xfrm>
          <a:prstGeom prst="roundRect">
            <a:avLst>
              <a:gd name="adj" fmla="val 6667"/>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2" name="Text 9"/>
          <p:cNvSpPr/>
          <p:nvPr/>
        </p:nvSpPr>
        <p:spPr>
          <a:xfrm>
            <a:off x="5460008" y="2965946"/>
            <a:ext cx="148928" cy="271760"/>
          </a:xfrm>
          <a:prstGeom prst="rect">
            <a:avLst/>
          </a:prstGeom>
          <a:noFill/>
          <a:ln/>
        </p:spPr>
        <p:txBody>
          <a:bodyPr wrap="none" lIns="0" tIns="0" rIns="0" bIns="0" rtlCol="0" anchor="t"/>
          <a:lstStyle/>
          <a:p>
            <a:pPr algn="ctr" defTabSz="761970" rtl="1">
              <a:lnSpc>
                <a:spcPts val="2125"/>
              </a:lnSpc>
            </a:pPr>
            <a:r>
              <a:rPr lang="en-US" sz="2125" dirty="0">
                <a:solidFill>
                  <a:srgbClr val="3B3535"/>
                </a:solidFill>
                <a:latin typeface="Red Hat Text" pitchFamily="34" charset="0"/>
                <a:ea typeface="Red Hat Text" pitchFamily="34" charset="-122"/>
                <a:cs typeface="Red Hat Text" pitchFamily="34" charset="-120"/>
              </a:rPr>
              <a:t>2</a:t>
            </a:r>
            <a:endParaRPr lang="en-US" sz="2125" dirty="0">
              <a:solidFill>
                <a:prstClr val="black"/>
              </a:solidFill>
              <a:latin typeface="Calibri" panose="020F0502020204030204"/>
            </a:endParaRPr>
          </a:p>
        </p:txBody>
      </p:sp>
      <p:sp>
        <p:nvSpPr>
          <p:cNvPr id="13" name="Text 10"/>
          <p:cNvSpPr/>
          <p:nvPr/>
        </p:nvSpPr>
        <p:spPr>
          <a:xfrm>
            <a:off x="6593383" y="2861171"/>
            <a:ext cx="2265065" cy="283071"/>
          </a:xfrm>
          <a:prstGeom prst="rect">
            <a:avLst/>
          </a:prstGeom>
          <a:noFill/>
          <a:ln/>
        </p:spPr>
        <p:txBody>
          <a:bodyPr wrap="none" lIns="0" tIns="0" rIns="0" bIns="0" rtlCol="0" anchor="t"/>
          <a:lstStyle/>
          <a:p>
            <a:pPr defTabSz="761970" rtl="1">
              <a:lnSpc>
                <a:spcPts val="2208"/>
              </a:lnSpc>
            </a:pPr>
            <a:r>
              <a:rPr lang="en-US" sz="1750" dirty="0">
                <a:solidFill>
                  <a:srgbClr val="3B3535"/>
                </a:solidFill>
                <a:latin typeface="Red Hat Text" pitchFamily="34" charset="0"/>
                <a:ea typeface="Red Hat Text" pitchFamily="34" charset="-122"/>
                <a:cs typeface="Red Hat Text" pitchFamily="34" charset="-120"/>
              </a:rPr>
              <a:t>1948</a:t>
            </a:r>
            <a:endParaRPr lang="en-US" sz="1750" dirty="0">
              <a:solidFill>
                <a:prstClr val="black"/>
              </a:solidFill>
              <a:latin typeface="Calibri" panose="020F0502020204030204"/>
            </a:endParaRPr>
          </a:p>
        </p:txBody>
      </p:sp>
      <p:sp>
        <p:nvSpPr>
          <p:cNvPr id="14" name="Text 11"/>
          <p:cNvSpPr/>
          <p:nvPr/>
        </p:nvSpPr>
        <p:spPr>
          <a:xfrm>
            <a:off x="6593383" y="3259733"/>
            <a:ext cx="4924822" cy="307975"/>
          </a:xfrm>
          <a:prstGeom prst="rect">
            <a:avLst/>
          </a:prstGeom>
          <a:noFill/>
          <a:ln/>
        </p:spPr>
        <p:txBody>
          <a:bodyPr wrap="none" lIns="0" tIns="0" rIns="0" bIns="0" rtlCol="0" anchor="t"/>
          <a:lstStyle/>
          <a:p>
            <a:pPr defTabSz="761970" rtl="1">
              <a:lnSpc>
                <a:spcPts val="2417"/>
              </a:lnSpc>
            </a:pPr>
            <a:r>
              <a:rPr lang="en-US" sz="1500" dirty="0">
                <a:solidFill>
                  <a:srgbClr val="3B3535"/>
                </a:solidFill>
                <a:latin typeface="Roboto Light" pitchFamily="34" charset="0"/>
                <a:ea typeface="Roboto Light" pitchFamily="34" charset="-122"/>
                <a:cs typeface="Roboto Light" pitchFamily="34" charset="-120"/>
              </a:rPr>
              <a:t>الإعلان العالمي لحقوق الإنسان</a:t>
            </a:r>
            <a:endParaRPr lang="en-US" sz="1500" dirty="0">
              <a:solidFill>
                <a:prstClr val="black"/>
              </a:solidFill>
              <a:latin typeface="Calibri" panose="020F0502020204030204"/>
            </a:endParaRPr>
          </a:p>
        </p:txBody>
      </p:sp>
      <p:sp>
        <p:nvSpPr>
          <p:cNvPr id="15" name="Shape 12"/>
          <p:cNvSpPr/>
          <p:nvPr/>
        </p:nvSpPr>
        <p:spPr>
          <a:xfrm>
            <a:off x="5725716" y="4373166"/>
            <a:ext cx="673794" cy="25400"/>
          </a:xfrm>
          <a:prstGeom prst="roundRect">
            <a:avLst>
              <a:gd name="adj" fmla="val 113700"/>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6" name="Shape 13"/>
          <p:cNvSpPr/>
          <p:nvPr/>
        </p:nvSpPr>
        <p:spPr>
          <a:xfrm>
            <a:off x="5317927" y="4169271"/>
            <a:ext cx="433189" cy="433189"/>
          </a:xfrm>
          <a:prstGeom prst="roundRect">
            <a:avLst>
              <a:gd name="adj" fmla="val 6667"/>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7" name="Text 14"/>
          <p:cNvSpPr/>
          <p:nvPr/>
        </p:nvSpPr>
        <p:spPr>
          <a:xfrm>
            <a:off x="5454848" y="4249936"/>
            <a:ext cx="159345" cy="271760"/>
          </a:xfrm>
          <a:prstGeom prst="rect">
            <a:avLst/>
          </a:prstGeom>
          <a:noFill/>
          <a:ln/>
        </p:spPr>
        <p:txBody>
          <a:bodyPr wrap="none" lIns="0" tIns="0" rIns="0" bIns="0" rtlCol="0" anchor="t"/>
          <a:lstStyle/>
          <a:p>
            <a:pPr algn="ctr" defTabSz="761970" rtl="1">
              <a:lnSpc>
                <a:spcPts val="2125"/>
              </a:lnSpc>
            </a:pPr>
            <a:r>
              <a:rPr lang="en-US" sz="2125" dirty="0">
                <a:solidFill>
                  <a:srgbClr val="3B3535"/>
                </a:solidFill>
                <a:latin typeface="Red Hat Text" pitchFamily="34" charset="0"/>
                <a:ea typeface="Red Hat Text" pitchFamily="34" charset="-122"/>
                <a:cs typeface="Red Hat Text" pitchFamily="34" charset="-120"/>
              </a:rPr>
              <a:t>3</a:t>
            </a:r>
            <a:endParaRPr lang="en-US" sz="2125" dirty="0">
              <a:solidFill>
                <a:prstClr val="black"/>
              </a:solidFill>
              <a:latin typeface="Calibri" panose="020F0502020204030204"/>
            </a:endParaRPr>
          </a:p>
        </p:txBody>
      </p:sp>
      <p:sp>
        <p:nvSpPr>
          <p:cNvPr id="18" name="Text 15"/>
          <p:cNvSpPr/>
          <p:nvPr/>
        </p:nvSpPr>
        <p:spPr>
          <a:xfrm>
            <a:off x="6593383" y="4145161"/>
            <a:ext cx="2265065" cy="283071"/>
          </a:xfrm>
          <a:prstGeom prst="rect">
            <a:avLst/>
          </a:prstGeom>
          <a:noFill/>
          <a:ln/>
        </p:spPr>
        <p:txBody>
          <a:bodyPr wrap="none" lIns="0" tIns="0" rIns="0" bIns="0" rtlCol="0" anchor="t"/>
          <a:lstStyle/>
          <a:p>
            <a:pPr defTabSz="761970" rtl="1">
              <a:lnSpc>
                <a:spcPts val="2208"/>
              </a:lnSpc>
            </a:pPr>
            <a:r>
              <a:rPr lang="en-US" sz="1750" dirty="0">
                <a:solidFill>
                  <a:srgbClr val="3B3535"/>
                </a:solidFill>
                <a:latin typeface="Red Hat Text" pitchFamily="34" charset="0"/>
                <a:ea typeface="Red Hat Text" pitchFamily="34" charset="-122"/>
                <a:cs typeface="Red Hat Text" pitchFamily="34" charset="-120"/>
              </a:rPr>
              <a:t>1966</a:t>
            </a:r>
            <a:endParaRPr lang="en-US" sz="1750" dirty="0">
              <a:solidFill>
                <a:prstClr val="black"/>
              </a:solidFill>
              <a:latin typeface="Calibri" panose="020F0502020204030204"/>
            </a:endParaRPr>
          </a:p>
        </p:txBody>
      </p:sp>
      <p:sp>
        <p:nvSpPr>
          <p:cNvPr id="19" name="Text 16"/>
          <p:cNvSpPr/>
          <p:nvPr/>
        </p:nvSpPr>
        <p:spPr>
          <a:xfrm>
            <a:off x="6593383" y="4543723"/>
            <a:ext cx="4924822" cy="307975"/>
          </a:xfrm>
          <a:prstGeom prst="rect">
            <a:avLst/>
          </a:prstGeom>
          <a:noFill/>
          <a:ln/>
        </p:spPr>
        <p:txBody>
          <a:bodyPr wrap="none" lIns="0" tIns="0" rIns="0" bIns="0" rtlCol="0" anchor="t"/>
          <a:lstStyle/>
          <a:p>
            <a:pPr defTabSz="761970" rtl="1">
              <a:lnSpc>
                <a:spcPts val="2417"/>
              </a:lnSpc>
            </a:pPr>
            <a:r>
              <a:rPr lang="en-US" sz="1500" dirty="0">
                <a:solidFill>
                  <a:srgbClr val="3B3535"/>
                </a:solidFill>
                <a:latin typeface="Roboto Light" pitchFamily="34" charset="0"/>
                <a:ea typeface="Roboto Light" pitchFamily="34" charset="-122"/>
                <a:cs typeface="Roboto Light" pitchFamily="34" charset="-120"/>
              </a:rPr>
              <a:t>العهد الدولي الخاص بالحقوق المدنية والسياسية</a:t>
            </a:r>
            <a:endParaRPr lang="en-US" sz="1500" dirty="0">
              <a:solidFill>
                <a:prstClr val="black"/>
              </a:solidFill>
              <a:latin typeface="Calibri" panose="020F0502020204030204"/>
            </a:endParaRPr>
          </a:p>
        </p:txBody>
      </p:sp>
      <p:sp>
        <p:nvSpPr>
          <p:cNvPr id="20" name="Shape 17"/>
          <p:cNvSpPr/>
          <p:nvPr/>
        </p:nvSpPr>
        <p:spPr>
          <a:xfrm>
            <a:off x="5725716" y="5657156"/>
            <a:ext cx="673794" cy="25400"/>
          </a:xfrm>
          <a:prstGeom prst="roundRect">
            <a:avLst>
              <a:gd name="adj" fmla="val 113700"/>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21" name="Shape 18"/>
          <p:cNvSpPr/>
          <p:nvPr/>
        </p:nvSpPr>
        <p:spPr>
          <a:xfrm>
            <a:off x="5317927" y="5453261"/>
            <a:ext cx="433189" cy="433189"/>
          </a:xfrm>
          <a:prstGeom prst="roundRect">
            <a:avLst>
              <a:gd name="adj" fmla="val 6667"/>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22" name="Text 19"/>
          <p:cNvSpPr/>
          <p:nvPr/>
        </p:nvSpPr>
        <p:spPr>
          <a:xfrm>
            <a:off x="5450483" y="5533926"/>
            <a:ext cx="167978" cy="271760"/>
          </a:xfrm>
          <a:prstGeom prst="rect">
            <a:avLst/>
          </a:prstGeom>
          <a:noFill/>
          <a:ln/>
        </p:spPr>
        <p:txBody>
          <a:bodyPr wrap="none" lIns="0" tIns="0" rIns="0" bIns="0" rtlCol="0" anchor="t"/>
          <a:lstStyle/>
          <a:p>
            <a:pPr algn="ctr" defTabSz="761970" rtl="1">
              <a:lnSpc>
                <a:spcPts val="2125"/>
              </a:lnSpc>
            </a:pPr>
            <a:r>
              <a:rPr lang="en-US" sz="2125" dirty="0">
                <a:solidFill>
                  <a:srgbClr val="3B3535"/>
                </a:solidFill>
                <a:latin typeface="Red Hat Text" pitchFamily="34" charset="0"/>
                <a:ea typeface="Red Hat Text" pitchFamily="34" charset="-122"/>
                <a:cs typeface="Red Hat Text" pitchFamily="34" charset="-120"/>
              </a:rPr>
              <a:t>4</a:t>
            </a:r>
            <a:endParaRPr lang="en-US" sz="2125" dirty="0">
              <a:solidFill>
                <a:prstClr val="black"/>
              </a:solidFill>
              <a:latin typeface="Calibri" panose="020F0502020204030204"/>
            </a:endParaRPr>
          </a:p>
        </p:txBody>
      </p:sp>
      <p:sp>
        <p:nvSpPr>
          <p:cNvPr id="23" name="Text 20"/>
          <p:cNvSpPr/>
          <p:nvPr/>
        </p:nvSpPr>
        <p:spPr>
          <a:xfrm>
            <a:off x="6593383" y="5429151"/>
            <a:ext cx="2265065" cy="283071"/>
          </a:xfrm>
          <a:prstGeom prst="rect">
            <a:avLst/>
          </a:prstGeom>
          <a:noFill/>
          <a:ln/>
        </p:spPr>
        <p:txBody>
          <a:bodyPr wrap="none" lIns="0" tIns="0" rIns="0" bIns="0" rtlCol="0" anchor="t"/>
          <a:lstStyle/>
          <a:p>
            <a:pPr defTabSz="761970" rtl="1">
              <a:lnSpc>
                <a:spcPts val="2208"/>
              </a:lnSpc>
            </a:pPr>
            <a:r>
              <a:rPr lang="en-US" sz="1750" dirty="0">
                <a:solidFill>
                  <a:srgbClr val="3B3535"/>
                </a:solidFill>
                <a:latin typeface="Red Hat Text" pitchFamily="34" charset="0"/>
                <a:ea typeface="Red Hat Text" pitchFamily="34" charset="-122"/>
                <a:cs typeface="Red Hat Text" pitchFamily="34" charset="-120"/>
              </a:rPr>
              <a:t>1976</a:t>
            </a:r>
            <a:endParaRPr lang="en-US" sz="1750" dirty="0">
              <a:solidFill>
                <a:prstClr val="black"/>
              </a:solidFill>
              <a:latin typeface="Calibri" panose="020F0502020204030204"/>
            </a:endParaRPr>
          </a:p>
        </p:txBody>
      </p:sp>
      <p:sp>
        <p:nvSpPr>
          <p:cNvPr id="24" name="Text 21"/>
          <p:cNvSpPr/>
          <p:nvPr/>
        </p:nvSpPr>
        <p:spPr>
          <a:xfrm>
            <a:off x="6593383" y="5827713"/>
            <a:ext cx="4924822" cy="307975"/>
          </a:xfrm>
          <a:prstGeom prst="rect">
            <a:avLst/>
          </a:prstGeom>
          <a:noFill/>
          <a:ln/>
        </p:spPr>
        <p:txBody>
          <a:bodyPr wrap="none" lIns="0" tIns="0" rIns="0" bIns="0" rtlCol="0" anchor="t"/>
          <a:lstStyle/>
          <a:p>
            <a:pPr defTabSz="761970" rtl="1">
              <a:lnSpc>
                <a:spcPts val="2417"/>
              </a:lnSpc>
            </a:pPr>
            <a:r>
              <a:rPr lang="en-US" sz="1500" dirty="0">
                <a:solidFill>
                  <a:srgbClr val="3B3535"/>
                </a:solidFill>
                <a:latin typeface="Roboto Light" pitchFamily="34" charset="0"/>
                <a:ea typeface="Roboto Light" pitchFamily="34" charset="-122"/>
                <a:cs typeface="Roboto Light" pitchFamily="34" charset="-120"/>
              </a:rPr>
              <a:t>العهد الدولي الخاص بالحقوق الاقتصادية والاجتماعية والثقافية</a:t>
            </a:r>
            <a:endParaRPr lang="en-US" sz="1500" dirty="0">
              <a:solidFill>
                <a:prstClr val="black"/>
              </a:solidFill>
              <a:latin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70104" y="851595"/>
            <a:ext cx="5061049" cy="586681"/>
          </a:xfrm>
          <a:prstGeom prst="rect">
            <a:avLst/>
          </a:prstGeom>
          <a:noFill/>
          <a:ln/>
        </p:spPr>
        <p:txBody>
          <a:bodyPr wrap="none" lIns="0" tIns="0" rIns="0" bIns="0" rtlCol="0" anchor="t"/>
          <a:lstStyle/>
          <a:p>
            <a:pPr algn="r" defTabSz="761970" rtl="1">
              <a:lnSpc>
                <a:spcPts val="4583"/>
              </a:lnSpc>
            </a:pPr>
            <a:r>
              <a:rPr lang="ar-IQ" sz="3667" b="1" dirty="0">
                <a:solidFill>
                  <a:schemeClr val="accent1">
                    <a:lumMod val="75000"/>
                  </a:schemeClr>
                </a:solidFill>
                <a:latin typeface="Red Hat Text" pitchFamily="34" charset="0"/>
                <a:ea typeface="Red Hat Text" pitchFamily="34" charset="-122"/>
              </a:rPr>
              <a:t>الاتفاقيات والمواثيق الدولية</a:t>
            </a:r>
            <a:endParaRPr lang="en-US" sz="3667" b="1" dirty="0">
              <a:solidFill>
                <a:schemeClr val="accent1">
                  <a:lumMod val="75000"/>
                </a:schemeClr>
              </a:solidFill>
              <a:latin typeface="Calibri" panose="020F0502020204030204"/>
            </a:endParaRPr>
          </a:p>
        </p:txBody>
      </p:sp>
      <p:sp>
        <p:nvSpPr>
          <p:cNvPr id="4" name="Shape 1"/>
          <p:cNvSpPr/>
          <p:nvPr/>
        </p:nvSpPr>
        <p:spPr>
          <a:xfrm>
            <a:off x="8257281" y="2016787"/>
            <a:ext cx="448767" cy="448767"/>
          </a:xfrm>
          <a:prstGeom prst="roundRect">
            <a:avLst>
              <a:gd name="adj" fmla="val 6668"/>
            </a:avLst>
          </a:prstGeom>
          <a:solidFill>
            <a:srgbClr val="F3E8E8"/>
          </a:solidFill>
          <a:ln/>
        </p:spPr>
        <p:txBody>
          <a:bodyPr/>
          <a:lstStyle/>
          <a:p>
            <a:pPr algn="r" defTabSz="761970" rtl="1"/>
            <a:r>
              <a:rPr lang="en-US" sz="1500" dirty="0">
                <a:solidFill>
                  <a:prstClr val="black"/>
                </a:solidFill>
                <a:latin typeface="Calibri" panose="020F0502020204030204"/>
                <a:cs typeface="Arial" panose="020B0604020202020204" pitchFamily="34" charset="0"/>
              </a:rPr>
              <a:t>2</a:t>
            </a:r>
            <a:endParaRPr lang="ar-IQ" sz="1500" dirty="0">
              <a:solidFill>
                <a:prstClr val="black"/>
              </a:solidFill>
              <a:latin typeface="Calibri" panose="020F0502020204030204"/>
              <a:cs typeface="Arial" panose="020B0604020202020204" pitchFamily="34" charset="0"/>
            </a:endParaRPr>
          </a:p>
        </p:txBody>
      </p:sp>
      <p:sp>
        <p:nvSpPr>
          <p:cNvPr id="6" name="Text 3"/>
          <p:cNvSpPr/>
          <p:nvPr/>
        </p:nvSpPr>
        <p:spPr>
          <a:xfrm>
            <a:off x="9077623" y="1961753"/>
            <a:ext cx="2363986" cy="586582"/>
          </a:xfrm>
          <a:prstGeom prst="rect">
            <a:avLst/>
          </a:prstGeom>
          <a:noFill/>
          <a:ln/>
        </p:spPr>
        <p:txBody>
          <a:bodyPr wrap="square" lIns="0" tIns="0" rIns="0" bIns="0" rtlCol="0" anchor="t"/>
          <a:lstStyle/>
          <a:p>
            <a:pPr algn="r" defTabSz="761970" rtl="1">
              <a:lnSpc>
                <a:spcPts val="2292"/>
              </a:lnSpc>
            </a:pPr>
            <a:r>
              <a:rPr lang="ar-IQ" sz="1833" b="1" dirty="0">
                <a:solidFill>
                  <a:schemeClr val="accent1">
                    <a:lumMod val="75000"/>
                  </a:schemeClr>
                </a:solidFill>
                <a:latin typeface="Red Hat Text" pitchFamily="34" charset="0"/>
                <a:ea typeface="Red Hat Text" pitchFamily="34" charset="-122"/>
              </a:rPr>
              <a:t>الإعلان العالمي لحقوق الانسان (1948)</a:t>
            </a:r>
            <a:endParaRPr lang="en-US" sz="1833" b="1" dirty="0">
              <a:solidFill>
                <a:schemeClr val="accent1">
                  <a:lumMod val="75000"/>
                </a:schemeClr>
              </a:solidFill>
              <a:latin typeface="Calibri" panose="020F0502020204030204"/>
            </a:endParaRPr>
          </a:p>
        </p:txBody>
      </p:sp>
      <p:sp>
        <p:nvSpPr>
          <p:cNvPr id="7" name="Text 4"/>
          <p:cNvSpPr/>
          <p:nvPr/>
        </p:nvSpPr>
        <p:spPr>
          <a:xfrm>
            <a:off x="9077623" y="2730848"/>
            <a:ext cx="2363986" cy="638373"/>
          </a:xfrm>
          <a:prstGeom prst="rect">
            <a:avLst/>
          </a:prstGeom>
          <a:noFill/>
          <a:ln/>
        </p:spPr>
        <p:txBody>
          <a:bodyPr wrap="square" lIns="0" tIns="0" rIns="0" bIns="0" rtlCol="0" anchor="t"/>
          <a:lstStyle/>
          <a:p>
            <a:pPr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أول وثيقة دولية شاملة لحقوق الإنسان الأساسية.</a:t>
            </a:r>
            <a:endParaRPr lang="en-US" sz="1542" dirty="0">
              <a:solidFill>
                <a:prstClr val="black"/>
              </a:solidFill>
              <a:latin typeface="Calibri" panose="020F0502020204030204"/>
            </a:endParaRPr>
          </a:p>
        </p:txBody>
      </p:sp>
      <p:sp>
        <p:nvSpPr>
          <p:cNvPr id="8" name="Shape 5"/>
          <p:cNvSpPr/>
          <p:nvPr/>
        </p:nvSpPr>
        <p:spPr>
          <a:xfrm>
            <a:off x="11588800" y="2015926"/>
            <a:ext cx="448767" cy="448767"/>
          </a:xfrm>
          <a:prstGeom prst="roundRect">
            <a:avLst>
              <a:gd name="adj" fmla="val 6668"/>
            </a:avLst>
          </a:prstGeom>
          <a:solidFill>
            <a:srgbClr val="F3E8E8"/>
          </a:solidFill>
          <a:ln/>
        </p:spPr>
        <p:txBody>
          <a:bodyPr/>
          <a:lstStyle/>
          <a:p>
            <a:pPr algn="r" defTabSz="761970" rtl="1"/>
            <a:r>
              <a:rPr lang="ar-IQ" sz="1500" dirty="0">
                <a:solidFill>
                  <a:prstClr val="black"/>
                </a:solidFill>
                <a:latin typeface="Calibri" panose="020F0502020204030204"/>
                <a:cs typeface="Arial" panose="020B0604020202020204" pitchFamily="34" charset="0"/>
              </a:rPr>
              <a:t>1</a:t>
            </a:r>
          </a:p>
        </p:txBody>
      </p:sp>
      <p:sp>
        <p:nvSpPr>
          <p:cNvPr id="9" name="Text 6"/>
          <p:cNvSpPr/>
          <p:nvPr/>
        </p:nvSpPr>
        <p:spPr>
          <a:xfrm>
            <a:off x="8628856" y="2045295"/>
            <a:ext cx="154384" cy="281583"/>
          </a:xfrm>
          <a:prstGeom prst="rect">
            <a:avLst/>
          </a:prstGeom>
          <a:noFill/>
          <a:ln/>
        </p:spPr>
        <p:txBody>
          <a:bodyPr wrap="none" lIns="0" tIns="0" rIns="0" bIns="0" rtlCol="0" anchor="t"/>
          <a:lstStyle/>
          <a:p>
            <a:pPr algn="ctr" defTabSz="761970" rtl="1">
              <a:lnSpc>
                <a:spcPts val="2208"/>
              </a:lnSpc>
            </a:pPr>
            <a:endParaRPr lang="en-US" sz="2208" dirty="0">
              <a:solidFill>
                <a:prstClr val="black"/>
              </a:solidFill>
              <a:latin typeface="Calibri" panose="020F0502020204030204"/>
            </a:endParaRPr>
          </a:p>
        </p:txBody>
      </p:sp>
      <p:sp>
        <p:nvSpPr>
          <p:cNvPr id="10" name="Text 7"/>
          <p:cNvSpPr/>
          <p:nvPr/>
        </p:nvSpPr>
        <p:spPr>
          <a:xfrm>
            <a:off x="4624288" y="1961753"/>
            <a:ext cx="3338610" cy="879872"/>
          </a:xfrm>
          <a:prstGeom prst="rect">
            <a:avLst/>
          </a:prstGeom>
          <a:noFill/>
          <a:ln/>
        </p:spPr>
        <p:txBody>
          <a:bodyPr wrap="square" lIns="0" tIns="0" rIns="0" bIns="0" rtlCol="0" anchor="t"/>
          <a:lstStyle/>
          <a:p>
            <a:pPr algn="r" defTabSz="761970" rtl="1">
              <a:lnSpc>
                <a:spcPts val="2292"/>
              </a:lnSpc>
            </a:pPr>
            <a:r>
              <a:rPr lang="ar-IQ" sz="1833" b="1" dirty="0">
                <a:solidFill>
                  <a:schemeClr val="accent1">
                    <a:lumMod val="75000"/>
                  </a:schemeClr>
                </a:solidFill>
                <a:latin typeface="Red Hat Text" pitchFamily="34" charset="0"/>
                <a:ea typeface="Red Hat Text" pitchFamily="34" charset="-122"/>
              </a:rPr>
              <a:t>العهد الدولي الخاص بحقوق المدنية والسياسية (1966)</a:t>
            </a:r>
            <a:endParaRPr lang="en-US" sz="1833" b="1" dirty="0">
              <a:solidFill>
                <a:schemeClr val="accent1">
                  <a:lumMod val="75000"/>
                </a:schemeClr>
              </a:solidFill>
              <a:latin typeface="Calibri" panose="020F0502020204030204"/>
            </a:endParaRPr>
          </a:p>
        </p:txBody>
      </p:sp>
      <p:sp>
        <p:nvSpPr>
          <p:cNvPr id="11" name="Text 8"/>
          <p:cNvSpPr/>
          <p:nvPr/>
        </p:nvSpPr>
        <p:spPr>
          <a:xfrm>
            <a:off x="5307261" y="2558059"/>
            <a:ext cx="2363986" cy="1276747"/>
          </a:xfrm>
          <a:prstGeom prst="rect">
            <a:avLst/>
          </a:prstGeom>
          <a:noFill/>
          <a:ln/>
        </p:spPr>
        <p:txBody>
          <a:bodyPr wrap="square" lIns="0" tIns="0" rIns="0" bIns="0" rtlCol="0" anchor="t"/>
          <a:lstStyle/>
          <a:p>
            <a:pPr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ينص على الحقوق المدنية والسياسية مثل الحق في الحياة والحرية والمساواة أمام القانون.</a:t>
            </a:r>
            <a:endParaRPr lang="en-US" sz="1542" dirty="0">
              <a:solidFill>
                <a:prstClr val="black"/>
              </a:solidFill>
              <a:latin typeface="Calibri" panose="020F0502020204030204"/>
            </a:endParaRPr>
          </a:p>
        </p:txBody>
      </p:sp>
      <p:sp>
        <p:nvSpPr>
          <p:cNvPr id="12" name="Shape 9"/>
          <p:cNvSpPr/>
          <p:nvPr/>
        </p:nvSpPr>
        <p:spPr>
          <a:xfrm>
            <a:off x="11610825" y="4625126"/>
            <a:ext cx="448767" cy="448767"/>
          </a:xfrm>
          <a:prstGeom prst="roundRect">
            <a:avLst>
              <a:gd name="adj" fmla="val 6668"/>
            </a:avLst>
          </a:prstGeom>
          <a:solidFill>
            <a:srgbClr val="F3E8E8"/>
          </a:solidFill>
          <a:ln/>
        </p:spPr>
        <p:txBody>
          <a:bodyPr/>
          <a:lstStyle/>
          <a:p>
            <a:pPr algn="r" defTabSz="761970" rtl="1"/>
            <a:r>
              <a:rPr lang="ar-IQ" sz="1500" dirty="0">
                <a:solidFill>
                  <a:prstClr val="black"/>
                </a:solidFill>
                <a:latin typeface="Calibri" panose="020F0502020204030204"/>
                <a:cs typeface="Arial" panose="020B0604020202020204" pitchFamily="34" charset="0"/>
              </a:rPr>
              <a:t>3</a:t>
            </a:r>
          </a:p>
        </p:txBody>
      </p:sp>
      <p:sp>
        <p:nvSpPr>
          <p:cNvPr id="13" name="Text 10"/>
          <p:cNvSpPr/>
          <p:nvPr/>
        </p:nvSpPr>
        <p:spPr>
          <a:xfrm>
            <a:off x="5411887" y="4745335"/>
            <a:ext cx="165100" cy="281583"/>
          </a:xfrm>
          <a:prstGeom prst="rect">
            <a:avLst/>
          </a:prstGeom>
          <a:noFill/>
          <a:ln/>
        </p:spPr>
        <p:txBody>
          <a:bodyPr wrap="none" lIns="0" tIns="0" rIns="0" bIns="0" rtlCol="0" anchor="t"/>
          <a:lstStyle/>
          <a:p>
            <a:pPr algn="ctr" defTabSz="761970" rtl="1">
              <a:lnSpc>
                <a:spcPts val="2208"/>
              </a:lnSpc>
            </a:pPr>
            <a:endParaRPr lang="en-US" sz="2208" dirty="0">
              <a:solidFill>
                <a:prstClr val="black"/>
              </a:solidFill>
              <a:latin typeface="Calibri" panose="020F0502020204030204"/>
            </a:endParaRPr>
          </a:p>
        </p:txBody>
      </p:sp>
      <p:sp>
        <p:nvSpPr>
          <p:cNvPr id="14" name="Text 11"/>
          <p:cNvSpPr/>
          <p:nvPr/>
        </p:nvSpPr>
        <p:spPr>
          <a:xfrm>
            <a:off x="5918299" y="4661793"/>
            <a:ext cx="5575598" cy="586582"/>
          </a:xfrm>
          <a:prstGeom prst="rect">
            <a:avLst/>
          </a:prstGeom>
          <a:noFill/>
          <a:ln/>
        </p:spPr>
        <p:txBody>
          <a:bodyPr wrap="square" lIns="0" tIns="0" rIns="0" bIns="0" rtlCol="0" anchor="t"/>
          <a:lstStyle/>
          <a:p>
            <a:pPr algn="r" defTabSz="761970" rtl="1">
              <a:lnSpc>
                <a:spcPts val="2292"/>
              </a:lnSpc>
            </a:pPr>
            <a:r>
              <a:rPr lang="ar-IQ" sz="1833" b="1" dirty="0">
                <a:solidFill>
                  <a:schemeClr val="accent1">
                    <a:lumMod val="75000"/>
                  </a:schemeClr>
                </a:solidFill>
                <a:latin typeface="Red Hat Text" pitchFamily="34" charset="0"/>
                <a:ea typeface="Red Hat Text" pitchFamily="34" charset="-122"/>
              </a:rPr>
              <a:t>العهد ال</a:t>
            </a:r>
            <a:r>
              <a:rPr lang="ar-IQ" sz="1833" b="1" dirty="0">
                <a:solidFill>
                  <a:schemeClr val="accent1">
                    <a:lumMod val="75000"/>
                  </a:schemeClr>
                </a:solidFill>
                <a:latin typeface="Calibri" panose="020F0502020204030204"/>
                <a:ea typeface="Red Hat Text" pitchFamily="34" charset="-122"/>
              </a:rPr>
              <a:t>دولي الخاص بحقوق الاقتصادية والاجتماعية والثقافية (1966)</a:t>
            </a:r>
            <a:endParaRPr lang="ar-IQ" sz="1833" b="1" dirty="0">
              <a:solidFill>
                <a:schemeClr val="accent1">
                  <a:lumMod val="75000"/>
                </a:schemeClr>
              </a:solidFill>
              <a:latin typeface="Red Hat Text" pitchFamily="34" charset="0"/>
              <a:ea typeface="Red Hat Text" pitchFamily="34" charset="-122"/>
            </a:endParaRPr>
          </a:p>
        </p:txBody>
      </p:sp>
      <p:sp>
        <p:nvSpPr>
          <p:cNvPr id="15" name="Text 12"/>
          <p:cNvSpPr/>
          <p:nvPr/>
        </p:nvSpPr>
        <p:spPr>
          <a:xfrm>
            <a:off x="5918299" y="5368032"/>
            <a:ext cx="5575598" cy="638373"/>
          </a:xfrm>
          <a:prstGeom prst="rect">
            <a:avLst/>
          </a:prstGeom>
          <a:noFill/>
          <a:ln/>
        </p:spPr>
        <p:txBody>
          <a:bodyPr wrap="square" lIns="0" tIns="0" rIns="0" bIns="0" rtlCol="0" anchor="t"/>
          <a:lstStyle/>
          <a:p>
            <a:pPr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ينص على الحقوق الاقتصادية والاجتماعية والثقافية مثل الحق في العمل والتعليم والصحة.</a:t>
            </a:r>
            <a:endParaRPr lang="en-US" sz="1542" dirty="0">
              <a:solidFill>
                <a:prstClr val="black"/>
              </a:solidFill>
              <a:latin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181002" y="1216322"/>
            <a:ext cx="4777582" cy="586681"/>
          </a:xfrm>
          <a:prstGeom prst="rect">
            <a:avLst/>
          </a:prstGeom>
          <a:noFill/>
          <a:ln/>
        </p:spPr>
        <p:txBody>
          <a:bodyPr wrap="none" lIns="0" tIns="0" rIns="0" bIns="0" rtlCol="0" anchor="t"/>
          <a:lstStyle/>
          <a:p>
            <a:pPr algn="r" defTabSz="761970" rtl="1">
              <a:lnSpc>
                <a:spcPts val="4583"/>
              </a:lnSpc>
            </a:pPr>
            <a:r>
              <a:rPr lang="ar-IQ" sz="3667" b="1" dirty="0">
                <a:solidFill>
                  <a:schemeClr val="accent1">
                    <a:lumMod val="75000"/>
                  </a:schemeClr>
                </a:solidFill>
                <a:latin typeface="Calibri" panose="020F0502020204030204"/>
              </a:rPr>
              <a:t>الحقوق المدنية و السياسية </a:t>
            </a:r>
            <a:endParaRPr lang="en-US" sz="3667" b="1" dirty="0">
              <a:solidFill>
                <a:schemeClr val="accent1">
                  <a:lumMod val="75000"/>
                </a:schemeClr>
              </a:solidFill>
              <a:latin typeface="Calibri" panose="020F0502020204030204"/>
            </a:endParaRPr>
          </a:p>
        </p:txBody>
      </p:sp>
      <p:pic>
        <p:nvPicPr>
          <p:cNvPr id="3" name="Image 0" descr="preencoded.png"/>
          <p:cNvPicPr>
            <a:picLocks noChangeAspect="1"/>
          </p:cNvPicPr>
          <p:nvPr/>
        </p:nvPicPr>
        <p:blipFill>
          <a:blip r:embed="rId3"/>
          <a:stretch>
            <a:fillRect/>
          </a:stretch>
        </p:blipFill>
        <p:spPr>
          <a:xfrm>
            <a:off x="698103" y="2221012"/>
            <a:ext cx="3399135" cy="2100758"/>
          </a:xfrm>
          <a:prstGeom prst="rect">
            <a:avLst/>
          </a:prstGeom>
        </p:spPr>
      </p:pic>
      <p:sp>
        <p:nvSpPr>
          <p:cNvPr id="4" name="Text 1"/>
          <p:cNvSpPr/>
          <p:nvPr/>
        </p:nvSpPr>
        <p:spPr>
          <a:xfrm>
            <a:off x="698104" y="4571107"/>
            <a:ext cx="2346821" cy="293291"/>
          </a:xfrm>
          <a:prstGeom prst="rect">
            <a:avLst/>
          </a:prstGeom>
          <a:noFill/>
          <a:ln/>
        </p:spPr>
        <p:txBody>
          <a:bodyPr wrap="none" lIns="0" tIns="0" rIns="0" bIns="0" rtlCol="0" anchor="t"/>
          <a:lstStyle/>
          <a:p>
            <a:pPr algn="ctr" defTabSz="761970" rtl="1">
              <a:lnSpc>
                <a:spcPts val="2292"/>
              </a:lnSpc>
            </a:pPr>
            <a:r>
              <a:rPr lang="ar-IQ" sz="1833" b="1" dirty="0">
                <a:solidFill>
                  <a:schemeClr val="accent1">
                    <a:lumMod val="75000"/>
                  </a:schemeClr>
                </a:solidFill>
                <a:latin typeface="Red Hat Text" pitchFamily="34" charset="0"/>
                <a:ea typeface="Red Hat Text" pitchFamily="34" charset="-122"/>
              </a:rPr>
              <a:t>الحق في التصويت</a:t>
            </a:r>
            <a:endParaRPr lang="en-US" sz="1833" b="1" dirty="0">
              <a:solidFill>
                <a:schemeClr val="accent1">
                  <a:lumMod val="75000"/>
                </a:schemeClr>
              </a:solidFill>
              <a:latin typeface="Calibri" panose="020F0502020204030204"/>
            </a:endParaRPr>
          </a:p>
        </p:txBody>
      </p:sp>
      <p:sp>
        <p:nvSpPr>
          <p:cNvPr id="5" name="Text 2"/>
          <p:cNvSpPr/>
          <p:nvPr/>
        </p:nvSpPr>
        <p:spPr>
          <a:xfrm>
            <a:off x="698103" y="4984056"/>
            <a:ext cx="3399135" cy="638373"/>
          </a:xfrm>
          <a:prstGeom prst="rect">
            <a:avLst/>
          </a:prstGeom>
          <a:noFill/>
          <a:ln/>
        </p:spPr>
        <p:txBody>
          <a:bodyPr wrap="square" lIns="0" tIns="0" rIns="0" bIns="0" rtlCol="0" anchor="t"/>
          <a:lstStyle/>
          <a:p>
            <a:pPr lvl="1"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الحق في المشاركة السياسية والإدلاء بالأصوات في الانتخابات.</a:t>
            </a:r>
            <a:endParaRPr lang="en-US" sz="1542" dirty="0">
              <a:solidFill>
                <a:prstClr val="black"/>
              </a:solidFill>
              <a:latin typeface="Calibri" panose="020F0502020204030204"/>
            </a:endParaRPr>
          </a:p>
        </p:txBody>
      </p:sp>
      <p:pic>
        <p:nvPicPr>
          <p:cNvPr id="6" name="Image 1" descr="preencoded.png"/>
          <p:cNvPicPr>
            <a:picLocks noChangeAspect="1"/>
          </p:cNvPicPr>
          <p:nvPr/>
        </p:nvPicPr>
        <p:blipFill>
          <a:blip r:embed="rId4"/>
          <a:stretch>
            <a:fillRect/>
          </a:stretch>
        </p:blipFill>
        <p:spPr>
          <a:xfrm>
            <a:off x="4396383" y="2221012"/>
            <a:ext cx="3399135" cy="2100758"/>
          </a:xfrm>
          <a:prstGeom prst="rect">
            <a:avLst/>
          </a:prstGeom>
        </p:spPr>
      </p:pic>
      <p:sp>
        <p:nvSpPr>
          <p:cNvPr id="7" name="Text 3"/>
          <p:cNvSpPr/>
          <p:nvPr/>
        </p:nvSpPr>
        <p:spPr>
          <a:xfrm>
            <a:off x="4922539" y="4593133"/>
            <a:ext cx="2346821" cy="293291"/>
          </a:xfrm>
          <a:prstGeom prst="rect">
            <a:avLst/>
          </a:prstGeom>
          <a:noFill/>
          <a:ln/>
        </p:spPr>
        <p:txBody>
          <a:bodyPr wrap="none" lIns="0" tIns="0" rIns="0" bIns="0" rtlCol="0" anchor="t"/>
          <a:lstStyle/>
          <a:p>
            <a:pPr algn="ctr" defTabSz="761970" rtl="1">
              <a:lnSpc>
                <a:spcPts val="2292"/>
              </a:lnSpc>
            </a:pPr>
            <a:r>
              <a:rPr lang="ar-IQ" sz="1833" b="1" dirty="0">
                <a:solidFill>
                  <a:schemeClr val="accent1">
                    <a:lumMod val="75000"/>
                  </a:schemeClr>
                </a:solidFill>
                <a:latin typeface="Red Hat Text" pitchFamily="34" charset="0"/>
                <a:ea typeface="Red Hat Text" pitchFamily="34" charset="-122"/>
              </a:rPr>
              <a:t>حرية التعبير في المجتمع</a:t>
            </a:r>
            <a:endParaRPr lang="en-US" sz="1833" b="1" dirty="0">
              <a:solidFill>
                <a:schemeClr val="accent1">
                  <a:lumMod val="75000"/>
                </a:schemeClr>
              </a:solidFill>
              <a:latin typeface="Calibri" panose="020F0502020204030204"/>
            </a:endParaRPr>
          </a:p>
        </p:txBody>
      </p:sp>
      <p:sp>
        <p:nvSpPr>
          <p:cNvPr id="8" name="Text 4"/>
          <p:cNvSpPr/>
          <p:nvPr/>
        </p:nvSpPr>
        <p:spPr>
          <a:xfrm>
            <a:off x="4396383" y="4984056"/>
            <a:ext cx="3399135" cy="638373"/>
          </a:xfrm>
          <a:prstGeom prst="rect">
            <a:avLst/>
          </a:prstGeom>
          <a:noFill/>
          <a:ln/>
        </p:spPr>
        <p:txBody>
          <a:bodyPr wrap="square" lIns="0" tIns="0" rIns="0" bIns="0" rtlCol="0" anchor="t"/>
          <a:lstStyle/>
          <a:p>
            <a:pPr lvl="1"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الحق في حرية التعبير عن الرأي والتجمع السلمي للمطالبة بالحقوق.</a:t>
            </a:r>
            <a:endParaRPr lang="en-US" sz="1542" dirty="0">
              <a:solidFill>
                <a:prstClr val="black"/>
              </a:solidFill>
              <a:latin typeface="Calibri" panose="020F0502020204030204"/>
            </a:endParaRPr>
          </a:p>
        </p:txBody>
      </p:sp>
      <p:pic>
        <p:nvPicPr>
          <p:cNvPr id="9" name="Image 2" descr="preencoded.png"/>
          <p:cNvPicPr>
            <a:picLocks noChangeAspect="1"/>
          </p:cNvPicPr>
          <p:nvPr/>
        </p:nvPicPr>
        <p:blipFill>
          <a:blip r:embed="rId5"/>
          <a:stretch>
            <a:fillRect/>
          </a:stretch>
        </p:blipFill>
        <p:spPr>
          <a:xfrm>
            <a:off x="8094663" y="2221012"/>
            <a:ext cx="3399234" cy="2100858"/>
          </a:xfrm>
          <a:prstGeom prst="rect">
            <a:avLst/>
          </a:prstGeom>
        </p:spPr>
      </p:pic>
      <p:sp>
        <p:nvSpPr>
          <p:cNvPr id="10" name="Text 5"/>
          <p:cNvSpPr/>
          <p:nvPr/>
        </p:nvSpPr>
        <p:spPr>
          <a:xfrm>
            <a:off x="8765871" y="4550759"/>
            <a:ext cx="2346821" cy="293291"/>
          </a:xfrm>
          <a:prstGeom prst="rect">
            <a:avLst/>
          </a:prstGeom>
          <a:noFill/>
          <a:ln/>
        </p:spPr>
        <p:txBody>
          <a:bodyPr wrap="none" lIns="0" tIns="0" rIns="0" bIns="0" rtlCol="0" anchor="t"/>
          <a:lstStyle/>
          <a:p>
            <a:pPr algn="ctr" defTabSz="761970" rtl="1">
              <a:lnSpc>
                <a:spcPts val="2292"/>
              </a:lnSpc>
            </a:pPr>
            <a:r>
              <a:rPr lang="ar-IQ" sz="1833" b="1" dirty="0">
                <a:solidFill>
                  <a:schemeClr val="accent1">
                    <a:lumMod val="75000"/>
                  </a:schemeClr>
                </a:solidFill>
                <a:latin typeface="Calibri" panose="020F0502020204030204"/>
              </a:rPr>
              <a:t>المحاكمة العادلة</a:t>
            </a:r>
            <a:endParaRPr lang="en-US" sz="1833" b="1" dirty="0">
              <a:solidFill>
                <a:schemeClr val="accent1">
                  <a:lumMod val="75000"/>
                </a:schemeClr>
              </a:solidFill>
              <a:latin typeface="Calibri" panose="020F0502020204030204"/>
            </a:endParaRPr>
          </a:p>
        </p:txBody>
      </p:sp>
      <p:sp>
        <p:nvSpPr>
          <p:cNvPr id="11" name="Text 6"/>
          <p:cNvSpPr/>
          <p:nvPr/>
        </p:nvSpPr>
        <p:spPr>
          <a:xfrm>
            <a:off x="8094663" y="4984155"/>
            <a:ext cx="3399234" cy="638373"/>
          </a:xfrm>
          <a:prstGeom prst="rect">
            <a:avLst/>
          </a:prstGeom>
          <a:noFill/>
          <a:ln/>
        </p:spPr>
        <p:txBody>
          <a:bodyPr wrap="square" lIns="0" tIns="0" rIns="0" bIns="0" rtlCol="0" anchor="t"/>
          <a:lstStyle/>
          <a:p>
            <a:pPr lvl="1"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الحق في محاكمة عادلة وافتراض البراءة حتى ثبوت الإدانة.</a:t>
            </a:r>
            <a:endParaRPr lang="en-US" sz="1542" dirty="0">
              <a:solidFill>
                <a:prstClr val="black"/>
              </a:solidFill>
              <a:latin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70104" y="644129"/>
            <a:ext cx="6223794" cy="1173361"/>
          </a:xfrm>
          <a:prstGeom prst="rect">
            <a:avLst/>
          </a:prstGeom>
          <a:noFill/>
          <a:ln/>
        </p:spPr>
        <p:txBody>
          <a:bodyPr wrap="square" lIns="0" tIns="0" rIns="0" bIns="0" rtlCol="0" anchor="t"/>
          <a:lstStyle/>
          <a:p>
            <a:pPr algn="r" defTabSz="761970" rtl="1">
              <a:lnSpc>
                <a:spcPts val="4583"/>
              </a:lnSpc>
            </a:pPr>
            <a:endParaRPr lang="en-US" sz="3667" dirty="0">
              <a:solidFill>
                <a:prstClr val="black"/>
              </a:solidFill>
              <a:latin typeface="Calibri" panose="020F0502020204030204"/>
            </a:endParaRPr>
          </a:p>
        </p:txBody>
      </p:sp>
      <p:pic>
        <p:nvPicPr>
          <p:cNvPr id="4" name="Image 1" descr="preencoded.png"/>
          <p:cNvPicPr>
            <a:picLocks noChangeAspect="1"/>
          </p:cNvPicPr>
          <p:nvPr/>
        </p:nvPicPr>
        <p:blipFill>
          <a:blip r:embed="rId4"/>
          <a:stretch>
            <a:fillRect/>
          </a:stretch>
        </p:blipFill>
        <p:spPr>
          <a:xfrm>
            <a:off x="7283454" y="2681139"/>
            <a:ext cx="498673" cy="498673"/>
          </a:xfrm>
          <a:prstGeom prst="rect">
            <a:avLst/>
          </a:prstGeom>
        </p:spPr>
      </p:pic>
      <p:sp>
        <p:nvSpPr>
          <p:cNvPr id="5" name="Text 1"/>
          <p:cNvSpPr/>
          <p:nvPr/>
        </p:nvSpPr>
        <p:spPr>
          <a:xfrm>
            <a:off x="5270104" y="2814737"/>
            <a:ext cx="2346821" cy="293291"/>
          </a:xfrm>
          <a:prstGeom prst="rect">
            <a:avLst/>
          </a:prstGeom>
          <a:noFill/>
          <a:ln/>
        </p:spPr>
        <p:txBody>
          <a:bodyPr wrap="none" lIns="0" tIns="0" rIns="0" bIns="0" rtlCol="0" anchor="t"/>
          <a:lstStyle/>
          <a:p>
            <a:pPr algn="ctr" defTabSz="761970" rtl="1">
              <a:lnSpc>
                <a:spcPts val="2292"/>
              </a:lnSpc>
            </a:pPr>
            <a:r>
              <a:rPr lang="ar-IQ" sz="1833" b="1" dirty="0">
                <a:solidFill>
                  <a:schemeClr val="accent1">
                    <a:lumMod val="75000"/>
                  </a:schemeClr>
                </a:solidFill>
                <a:latin typeface="Red Hat Text" pitchFamily="34" charset="0"/>
                <a:ea typeface="Red Hat Text" pitchFamily="34" charset="-122"/>
              </a:rPr>
              <a:t>الحق في الصحة</a:t>
            </a:r>
            <a:endParaRPr lang="en-US" sz="1833" b="1" dirty="0">
              <a:solidFill>
                <a:schemeClr val="accent1">
                  <a:lumMod val="75000"/>
                </a:schemeClr>
              </a:solidFill>
              <a:latin typeface="Calibri" panose="020F0502020204030204"/>
            </a:endParaRPr>
          </a:p>
        </p:txBody>
      </p:sp>
      <p:sp>
        <p:nvSpPr>
          <p:cNvPr id="6" name="Text 2"/>
          <p:cNvSpPr/>
          <p:nvPr/>
        </p:nvSpPr>
        <p:spPr>
          <a:xfrm>
            <a:off x="5270103" y="3227685"/>
            <a:ext cx="2962275" cy="638373"/>
          </a:xfrm>
          <a:prstGeom prst="rect">
            <a:avLst/>
          </a:prstGeom>
          <a:noFill/>
          <a:ln/>
        </p:spPr>
        <p:txBody>
          <a:bodyPr wrap="square" lIns="0" tIns="0" rIns="0" bIns="0" rtlCol="0" anchor="t"/>
          <a:lstStyle/>
          <a:p>
            <a:pPr lvl="1"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الحصول على الرعاية الصحية الأساسية وتوافر الأدوية والخدمات.</a:t>
            </a:r>
            <a:endParaRPr lang="en-US" sz="1542" dirty="0">
              <a:solidFill>
                <a:prstClr val="black"/>
              </a:solidFill>
              <a:latin typeface="Calibri" panose="020F0502020204030204"/>
            </a:endParaRPr>
          </a:p>
        </p:txBody>
      </p:sp>
      <p:pic>
        <p:nvPicPr>
          <p:cNvPr id="7" name="Image 2" descr="preencoded.png"/>
          <p:cNvPicPr>
            <a:picLocks noChangeAspect="1"/>
          </p:cNvPicPr>
          <p:nvPr/>
        </p:nvPicPr>
        <p:blipFill>
          <a:blip r:embed="rId5"/>
          <a:stretch>
            <a:fillRect/>
          </a:stretch>
        </p:blipFill>
        <p:spPr>
          <a:xfrm>
            <a:off x="10493582" y="2565400"/>
            <a:ext cx="498673" cy="498673"/>
          </a:xfrm>
          <a:prstGeom prst="rect">
            <a:avLst/>
          </a:prstGeom>
        </p:spPr>
      </p:pic>
      <p:sp>
        <p:nvSpPr>
          <p:cNvPr id="8" name="Text 3"/>
          <p:cNvSpPr/>
          <p:nvPr/>
        </p:nvSpPr>
        <p:spPr>
          <a:xfrm>
            <a:off x="8531523" y="2814737"/>
            <a:ext cx="2346821" cy="293291"/>
          </a:xfrm>
          <a:prstGeom prst="rect">
            <a:avLst/>
          </a:prstGeom>
          <a:noFill/>
          <a:ln/>
        </p:spPr>
        <p:txBody>
          <a:bodyPr wrap="none" lIns="0" tIns="0" rIns="0" bIns="0" rtlCol="0" anchor="t"/>
          <a:lstStyle/>
          <a:p>
            <a:pPr algn="ctr" defTabSz="761970" rtl="1">
              <a:lnSpc>
                <a:spcPts val="2292"/>
              </a:lnSpc>
            </a:pPr>
            <a:r>
              <a:rPr lang="ar-IQ" sz="1833" b="1" dirty="0">
                <a:solidFill>
                  <a:schemeClr val="accent1">
                    <a:lumMod val="75000"/>
                  </a:schemeClr>
                </a:solidFill>
                <a:latin typeface="Calibri" panose="020F0502020204030204"/>
              </a:rPr>
              <a:t>الحق في التعليم</a:t>
            </a:r>
            <a:endParaRPr lang="en-US" sz="1833" b="1" dirty="0">
              <a:solidFill>
                <a:schemeClr val="accent1">
                  <a:lumMod val="75000"/>
                </a:schemeClr>
              </a:solidFill>
              <a:latin typeface="Calibri" panose="020F0502020204030204"/>
            </a:endParaRPr>
          </a:p>
        </p:txBody>
      </p:sp>
      <p:sp>
        <p:nvSpPr>
          <p:cNvPr id="9" name="Text 4"/>
          <p:cNvSpPr/>
          <p:nvPr/>
        </p:nvSpPr>
        <p:spPr>
          <a:xfrm>
            <a:off x="8531523" y="3227685"/>
            <a:ext cx="2962374" cy="638373"/>
          </a:xfrm>
          <a:prstGeom prst="rect">
            <a:avLst/>
          </a:prstGeom>
          <a:noFill/>
          <a:ln/>
        </p:spPr>
        <p:txBody>
          <a:bodyPr wrap="square" lIns="0" tIns="0" rIns="0" bIns="0" rtlCol="0" anchor="t"/>
          <a:lstStyle/>
          <a:p>
            <a:pPr lvl="1"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الحصول على التعليم الأساسي والمهني والجامعي.</a:t>
            </a:r>
            <a:endParaRPr lang="en-US" sz="1542" dirty="0">
              <a:solidFill>
                <a:prstClr val="black"/>
              </a:solidFill>
              <a:latin typeface="Calibri" panose="020F0502020204030204"/>
            </a:endParaRPr>
          </a:p>
        </p:txBody>
      </p:sp>
      <p:pic>
        <p:nvPicPr>
          <p:cNvPr id="10" name="Image 3" descr="preencoded.png"/>
          <p:cNvPicPr>
            <a:picLocks noChangeAspect="1"/>
          </p:cNvPicPr>
          <p:nvPr/>
        </p:nvPicPr>
        <p:blipFill>
          <a:blip r:embed="rId6"/>
          <a:stretch>
            <a:fillRect/>
          </a:stretch>
        </p:blipFill>
        <p:spPr>
          <a:xfrm>
            <a:off x="7321984" y="4512357"/>
            <a:ext cx="498673" cy="498673"/>
          </a:xfrm>
          <a:prstGeom prst="rect">
            <a:avLst/>
          </a:prstGeom>
        </p:spPr>
      </p:pic>
      <p:sp>
        <p:nvSpPr>
          <p:cNvPr id="11" name="Text 5"/>
          <p:cNvSpPr/>
          <p:nvPr/>
        </p:nvSpPr>
        <p:spPr>
          <a:xfrm>
            <a:off x="5129014" y="4742607"/>
            <a:ext cx="2346821" cy="293291"/>
          </a:xfrm>
          <a:prstGeom prst="rect">
            <a:avLst/>
          </a:prstGeom>
          <a:noFill/>
          <a:ln/>
        </p:spPr>
        <p:txBody>
          <a:bodyPr wrap="none" lIns="0" tIns="0" rIns="0" bIns="0" rtlCol="0" anchor="t"/>
          <a:lstStyle/>
          <a:p>
            <a:pPr algn="ctr" defTabSz="761970" rtl="1">
              <a:lnSpc>
                <a:spcPts val="2292"/>
              </a:lnSpc>
            </a:pPr>
            <a:r>
              <a:rPr lang="ar-IQ" sz="1833" b="1" dirty="0">
                <a:solidFill>
                  <a:schemeClr val="accent1">
                    <a:lumMod val="75000"/>
                  </a:schemeClr>
                </a:solidFill>
                <a:latin typeface="Calibri" panose="020F0502020204030204"/>
              </a:rPr>
              <a:t>الحق في السكن اللائق</a:t>
            </a:r>
            <a:endParaRPr lang="en-US" sz="1833" b="1" dirty="0">
              <a:solidFill>
                <a:schemeClr val="accent1">
                  <a:lumMod val="75000"/>
                </a:schemeClr>
              </a:solidFill>
              <a:latin typeface="Calibri" panose="020F0502020204030204"/>
            </a:endParaRPr>
          </a:p>
        </p:txBody>
      </p:sp>
      <p:sp>
        <p:nvSpPr>
          <p:cNvPr id="12" name="Text 6"/>
          <p:cNvSpPr/>
          <p:nvPr/>
        </p:nvSpPr>
        <p:spPr>
          <a:xfrm>
            <a:off x="5129014" y="5272087"/>
            <a:ext cx="2962275" cy="638373"/>
          </a:xfrm>
          <a:prstGeom prst="rect">
            <a:avLst/>
          </a:prstGeom>
          <a:noFill/>
          <a:ln/>
        </p:spPr>
        <p:txBody>
          <a:bodyPr wrap="square" lIns="0" tIns="0" rIns="0" bIns="0" rtlCol="0" anchor="t"/>
          <a:lstStyle/>
          <a:p>
            <a:pP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الحصول على مسكن مناسب وآمن بتكلفة معقولة.</a:t>
            </a:r>
            <a:endParaRPr lang="en-US" sz="1542" dirty="0">
              <a:solidFill>
                <a:prstClr val="black"/>
              </a:solidFill>
              <a:latin typeface="Calibri" panose="020F0502020204030204"/>
            </a:endParaRPr>
          </a:p>
        </p:txBody>
      </p:sp>
      <p:pic>
        <p:nvPicPr>
          <p:cNvPr id="13" name="Image 4" descr="preencoded.png"/>
          <p:cNvPicPr>
            <a:picLocks noChangeAspect="1"/>
          </p:cNvPicPr>
          <p:nvPr/>
        </p:nvPicPr>
        <p:blipFill>
          <a:blip r:embed="rId7"/>
          <a:stretch>
            <a:fillRect/>
          </a:stretch>
        </p:blipFill>
        <p:spPr>
          <a:xfrm>
            <a:off x="10570641" y="4503195"/>
            <a:ext cx="498673" cy="498673"/>
          </a:xfrm>
          <a:prstGeom prst="rect">
            <a:avLst/>
          </a:prstGeom>
        </p:spPr>
      </p:pic>
      <p:sp>
        <p:nvSpPr>
          <p:cNvPr id="14" name="Text 7"/>
          <p:cNvSpPr/>
          <p:nvPr/>
        </p:nvSpPr>
        <p:spPr>
          <a:xfrm>
            <a:off x="8531522" y="4663877"/>
            <a:ext cx="2346821" cy="293291"/>
          </a:xfrm>
          <a:prstGeom prst="rect">
            <a:avLst/>
          </a:prstGeom>
          <a:noFill/>
          <a:ln/>
        </p:spPr>
        <p:txBody>
          <a:bodyPr wrap="none" lIns="0" tIns="0" rIns="0" bIns="0" rtlCol="0" anchor="t"/>
          <a:lstStyle/>
          <a:p>
            <a:pPr algn="ctr" defTabSz="761970" rtl="1">
              <a:lnSpc>
                <a:spcPts val="2292"/>
              </a:lnSpc>
            </a:pPr>
            <a:r>
              <a:rPr lang="ar-IQ" sz="1833" b="1" dirty="0">
                <a:solidFill>
                  <a:schemeClr val="accent1">
                    <a:lumMod val="75000"/>
                  </a:schemeClr>
                </a:solidFill>
                <a:latin typeface="Red Hat Text" pitchFamily="34" charset="0"/>
                <a:ea typeface="Red Hat Text" pitchFamily="34" charset="-122"/>
              </a:rPr>
              <a:t>الحق في العمل</a:t>
            </a:r>
            <a:endParaRPr lang="en-US" sz="1833" b="1" dirty="0">
              <a:solidFill>
                <a:schemeClr val="accent1">
                  <a:lumMod val="75000"/>
                </a:schemeClr>
              </a:solidFill>
              <a:latin typeface="Calibri" panose="020F0502020204030204"/>
            </a:endParaRPr>
          </a:p>
        </p:txBody>
      </p:sp>
      <p:sp>
        <p:nvSpPr>
          <p:cNvPr id="15" name="Text 8"/>
          <p:cNvSpPr/>
          <p:nvPr/>
        </p:nvSpPr>
        <p:spPr>
          <a:xfrm>
            <a:off x="8449716" y="5272087"/>
            <a:ext cx="2962374" cy="638373"/>
          </a:xfrm>
          <a:prstGeom prst="rect">
            <a:avLst/>
          </a:prstGeom>
          <a:noFill/>
          <a:ln/>
        </p:spPr>
        <p:txBody>
          <a:bodyPr wrap="square" lIns="0" tIns="0" rIns="0" bIns="0" rtlCol="0" anchor="t"/>
          <a:lstStyle/>
          <a:p>
            <a:pPr lvl="1" algn="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فرص العمل المناسبة والعادلة وظروف عمل جيدة.</a:t>
            </a:r>
            <a:endParaRPr lang="en-US" sz="1542" dirty="0">
              <a:solidFill>
                <a:prstClr val="black"/>
              </a:solidFill>
              <a:latin typeface="Calibri" panose="020F0502020204030204"/>
            </a:endParaRPr>
          </a:p>
        </p:txBody>
      </p:sp>
      <p:sp>
        <p:nvSpPr>
          <p:cNvPr id="17" name="مربع نص 16">
            <a:extLst>
              <a:ext uri="{FF2B5EF4-FFF2-40B4-BE49-F238E27FC236}">
                <a16:creationId xmlns:a16="http://schemas.microsoft.com/office/drawing/2014/main" id="{48D76326-BC02-4547-EB84-2256947E8303}"/>
              </a:ext>
            </a:extLst>
          </p:cNvPr>
          <p:cNvSpPr txBox="1"/>
          <p:nvPr/>
        </p:nvSpPr>
        <p:spPr>
          <a:xfrm>
            <a:off x="6578329" y="644128"/>
            <a:ext cx="4413926" cy="461665"/>
          </a:xfrm>
          <a:prstGeom prst="rect">
            <a:avLst/>
          </a:prstGeom>
          <a:noFill/>
        </p:spPr>
        <p:txBody>
          <a:bodyPr wrap="square">
            <a:spAutoFit/>
          </a:bodyPr>
          <a:lstStyle/>
          <a:p>
            <a:r>
              <a:rPr kumimoji="0" lang="ar-IQ" sz="2400" b="1" i="0" u="none" strike="noStrike" kern="1200" cap="none" spc="0" normalizeH="0" baseline="0" noProof="0" dirty="0">
                <a:ln>
                  <a:noFill/>
                </a:ln>
                <a:solidFill>
                  <a:schemeClr val="accent1">
                    <a:lumMod val="75000"/>
                  </a:schemeClr>
                </a:solidFill>
                <a:effectLst/>
                <a:uLnTx/>
                <a:uFillTx/>
                <a:latin typeface="Calibri" panose="020F0502020204030204"/>
                <a:ea typeface="Red Hat Text" pitchFamily="34" charset="-122"/>
                <a:cs typeface="Arial" panose="020B0604020202020204" pitchFamily="34" charset="0"/>
              </a:rPr>
              <a:t> </a:t>
            </a:r>
            <a:r>
              <a:rPr lang="ar-IQ" sz="2400" b="1" dirty="0">
                <a:solidFill>
                  <a:schemeClr val="accent1">
                    <a:lumMod val="75000"/>
                  </a:schemeClr>
                </a:solidFill>
                <a:latin typeface="Calibri" panose="020F0502020204030204"/>
                <a:ea typeface="Red Hat Text" pitchFamily="34" charset="-122"/>
                <a:cs typeface="Arial" panose="020B0604020202020204" pitchFamily="34" charset="0"/>
              </a:rPr>
              <a:t>ال</a:t>
            </a:r>
            <a:r>
              <a:rPr kumimoji="0" lang="ar-IQ" sz="2400" b="1" i="0" u="none" strike="noStrike" kern="1200" cap="none" spc="0" normalizeH="0" baseline="0" noProof="0" dirty="0">
                <a:ln>
                  <a:noFill/>
                </a:ln>
                <a:solidFill>
                  <a:schemeClr val="accent1">
                    <a:lumMod val="75000"/>
                  </a:schemeClr>
                </a:solidFill>
                <a:effectLst/>
                <a:uLnTx/>
                <a:uFillTx/>
                <a:latin typeface="Calibri" panose="020F0502020204030204"/>
                <a:ea typeface="Red Hat Text" pitchFamily="34" charset="-122"/>
                <a:cs typeface="Arial" panose="020B0604020202020204" pitchFamily="34" charset="0"/>
              </a:rPr>
              <a:t>حقوق الاقتصادية والاجتماعية والثقافية </a:t>
            </a:r>
            <a:endParaRPr lang="ar-IQ" sz="2400" b="1" dirty="0">
              <a:solidFill>
                <a:schemeClr val="accent1">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623866" y="1096019"/>
            <a:ext cx="4693742" cy="586681"/>
          </a:xfrm>
          <a:prstGeom prst="rect">
            <a:avLst/>
          </a:prstGeom>
          <a:noFill/>
          <a:ln/>
        </p:spPr>
        <p:txBody>
          <a:bodyPr wrap="none" lIns="0" tIns="0" rIns="0" bIns="0" rtlCol="0" anchor="t"/>
          <a:lstStyle/>
          <a:p>
            <a:pPr algn="r" defTabSz="761970" rtl="1">
              <a:lnSpc>
                <a:spcPts val="4583"/>
              </a:lnSpc>
            </a:pPr>
            <a:r>
              <a:rPr lang="ar-IQ" sz="3667" b="1" dirty="0">
                <a:solidFill>
                  <a:srgbClr val="0070C0"/>
                </a:solidFill>
                <a:latin typeface="Calibri" panose="020F0502020204030204"/>
              </a:rPr>
              <a:t>حقوق المرأة والطفل</a:t>
            </a:r>
            <a:endParaRPr lang="en-US" sz="3667" b="1" dirty="0">
              <a:solidFill>
                <a:srgbClr val="0070C0"/>
              </a:solidFill>
              <a:latin typeface="Calibri" panose="020F0502020204030204"/>
            </a:endParaRPr>
          </a:p>
        </p:txBody>
      </p:sp>
      <p:pic>
        <p:nvPicPr>
          <p:cNvPr id="3" name="Image 0" descr="preencoded.png"/>
          <p:cNvPicPr>
            <a:picLocks noChangeAspect="1"/>
          </p:cNvPicPr>
          <p:nvPr/>
        </p:nvPicPr>
        <p:blipFill>
          <a:blip r:embed="rId3"/>
          <a:stretch>
            <a:fillRect/>
          </a:stretch>
        </p:blipFill>
        <p:spPr>
          <a:xfrm>
            <a:off x="2506366" y="2175471"/>
            <a:ext cx="1781274" cy="1130994"/>
          </a:xfrm>
          <a:prstGeom prst="rect">
            <a:avLst/>
          </a:prstGeom>
        </p:spPr>
      </p:pic>
      <p:sp>
        <p:nvSpPr>
          <p:cNvPr id="4" name="Text 1"/>
          <p:cNvSpPr/>
          <p:nvPr/>
        </p:nvSpPr>
        <p:spPr>
          <a:xfrm>
            <a:off x="3358654" y="2681189"/>
            <a:ext cx="76597" cy="398859"/>
          </a:xfrm>
          <a:prstGeom prst="rect">
            <a:avLst/>
          </a:prstGeom>
          <a:noFill/>
          <a:ln/>
        </p:spPr>
        <p:txBody>
          <a:bodyPr wrap="none" lIns="0" tIns="0" rIns="0" bIns="0" rtlCol="0" anchor="t"/>
          <a:lstStyle/>
          <a:p>
            <a:pPr algn="ctr" defTabSz="761970" rtl="1">
              <a:lnSpc>
                <a:spcPts val="3125"/>
              </a:lnSpc>
            </a:pPr>
            <a:r>
              <a:rPr lang="en-US" sz="1958" dirty="0">
                <a:solidFill>
                  <a:srgbClr val="3B3535"/>
                </a:solidFill>
                <a:latin typeface="Red Hat Text" pitchFamily="34" charset="0"/>
                <a:ea typeface="Red Hat Text" pitchFamily="34" charset="-122"/>
                <a:cs typeface="Red Hat Text" pitchFamily="34" charset="-120"/>
              </a:rPr>
              <a:t>1</a:t>
            </a:r>
            <a:endParaRPr lang="en-US" sz="1958" dirty="0">
              <a:solidFill>
                <a:prstClr val="black"/>
              </a:solidFill>
              <a:latin typeface="Calibri" panose="020F0502020204030204"/>
            </a:endParaRPr>
          </a:p>
        </p:txBody>
      </p:sp>
      <p:sp>
        <p:nvSpPr>
          <p:cNvPr id="5" name="Text 2"/>
          <p:cNvSpPr/>
          <p:nvPr/>
        </p:nvSpPr>
        <p:spPr>
          <a:xfrm>
            <a:off x="4487069" y="2374900"/>
            <a:ext cx="2346821" cy="293291"/>
          </a:xfrm>
          <a:prstGeom prst="rect">
            <a:avLst/>
          </a:prstGeom>
          <a:noFill/>
          <a:ln/>
        </p:spPr>
        <p:txBody>
          <a:bodyPr wrap="none" lIns="0" tIns="0" rIns="0" bIns="0" rtlCol="0" anchor="t"/>
          <a:lstStyle/>
          <a:p>
            <a:pPr defTabSz="761970" rtl="1">
              <a:lnSpc>
                <a:spcPts val="2292"/>
              </a:lnSpc>
            </a:pPr>
            <a:r>
              <a:rPr lang="ar-IQ" sz="1833" b="1" dirty="0">
                <a:solidFill>
                  <a:srgbClr val="C00000"/>
                </a:solidFill>
                <a:latin typeface="Red Hat Text" pitchFamily="34" charset="0"/>
                <a:ea typeface="Red Hat Text" pitchFamily="34" charset="-122"/>
              </a:rPr>
              <a:t>المساواة</a:t>
            </a:r>
            <a:endParaRPr lang="en-US" sz="1833" b="1" dirty="0">
              <a:solidFill>
                <a:srgbClr val="C00000"/>
              </a:solidFill>
              <a:latin typeface="Calibri" panose="020F0502020204030204"/>
            </a:endParaRPr>
          </a:p>
        </p:txBody>
      </p:sp>
      <p:sp>
        <p:nvSpPr>
          <p:cNvPr id="6" name="Text 3"/>
          <p:cNvSpPr/>
          <p:nvPr/>
        </p:nvSpPr>
        <p:spPr>
          <a:xfrm>
            <a:off x="4487069" y="2787848"/>
            <a:ext cx="3343573" cy="319187"/>
          </a:xfrm>
          <a:prstGeom prst="rect">
            <a:avLst/>
          </a:prstGeom>
          <a:noFill/>
          <a:ln/>
        </p:spPr>
        <p:txBody>
          <a:bodyPr wrap="none" lIns="0" tIns="0" rIns="0" bIns="0" rtlCol="0" anchor="t"/>
          <a:lstStyle/>
          <a:p>
            <a:pP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المساواة بين الجنسين في الحقوق والفرص.</a:t>
            </a:r>
            <a:endParaRPr lang="en-US" sz="1542" dirty="0">
              <a:solidFill>
                <a:prstClr val="black"/>
              </a:solidFill>
              <a:latin typeface="Calibri" panose="020F0502020204030204"/>
            </a:endParaRPr>
          </a:p>
        </p:txBody>
      </p:sp>
      <p:sp>
        <p:nvSpPr>
          <p:cNvPr id="7" name="Shape 4"/>
          <p:cNvSpPr/>
          <p:nvPr/>
        </p:nvSpPr>
        <p:spPr>
          <a:xfrm>
            <a:off x="4337447" y="3318668"/>
            <a:ext cx="7106643" cy="12700"/>
          </a:xfrm>
          <a:prstGeom prst="roundRect">
            <a:avLst>
              <a:gd name="adj" fmla="val 235611"/>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pic>
        <p:nvPicPr>
          <p:cNvPr id="8" name="Image 1" descr="preencoded.png"/>
          <p:cNvPicPr>
            <a:picLocks noChangeAspect="1"/>
          </p:cNvPicPr>
          <p:nvPr/>
        </p:nvPicPr>
        <p:blipFill>
          <a:blip r:embed="rId4"/>
          <a:stretch>
            <a:fillRect/>
          </a:stretch>
        </p:blipFill>
        <p:spPr>
          <a:xfrm>
            <a:off x="1615679" y="3356273"/>
            <a:ext cx="3562548" cy="1130994"/>
          </a:xfrm>
          <a:prstGeom prst="rect">
            <a:avLst/>
          </a:prstGeom>
        </p:spPr>
      </p:pic>
      <p:sp>
        <p:nvSpPr>
          <p:cNvPr id="9" name="Text 5"/>
          <p:cNvSpPr/>
          <p:nvPr/>
        </p:nvSpPr>
        <p:spPr>
          <a:xfrm>
            <a:off x="3328591" y="3722291"/>
            <a:ext cx="136624" cy="398859"/>
          </a:xfrm>
          <a:prstGeom prst="rect">
            <a:avLst/>
          </a:prstGeom>
          <a:noFill/>
          <a:ln/>
        </p:spPr>
        <p:txBody>
          <a:bodyPr wrap="none" lIns="0" tIns="0" rIns="0" bIns="0" rtlCol="0" anchor="t"/>
          <a:lstStyle/>
          <a:p>
            <a:pPr algn="ctr" defTabSz="761970" rtl="1">
              <a:lnSpc>
                <a:spcPts val="3125"/>
              </a:lnSpc>
            </a:pPr>
            <a:r>
              <a:rPr lang="en-US" sz="1958" dirty="0">
                <a:solidFill>
                  <a:srgbClr val="3B3535"/>
                </a:solidFill>
                <a:latin typeface="Red Hat Text" pitchFamily="34" charset="0"/>
                <a:ea typeface="Red Hat Text" pitchFamily="34" charset="-122"/>
                <a:cs typeface="Red Hat Text" pitchFamily="34" charset="-120"/>
              </a:rPr>
              <a:t>2</a:t>
            </a:r>
            <a:endParaRPr lang="en-US" sz="1958" dirty="0">
              <a:solidFill>
                <a:prstClr val="black"/>
              </a:solidFill>
              <a:latin typeface="Calibri" panose="020F0502020204030204"/>
            </a:endParaRPr>
          </a:p>
        </p:txBody>
      </p:sp>
      <p:sp>
        <p:nvSpPr>
          <p:cNvPr id="10" name="Text 6"/>
          <p:cNvSpPr/>
          <p:nvPr/>
        </p:nvSpPr>
        <p:spPr>
          <a:xfrm>
            <a:off x="5377656" y="3555703"/>
            <a:ext cx="2346821" cy="293291"/>
          </a:xfrm>
          <a:prstGeom prst="rect">
            <a:avLst/>
          </a:prstGeom>
          <a:noFill/>
          <a:ln/>
        </p:spPr>
        <p:txBody>
          <a:bodyPr wrap="none" lIns="0" tIns="0" rIns="0" bIns="0" rtlCol="0" anchor="t"/>
          <a:lstStyle/>
          <a:p>
            <a:pPr defTabSz="761970" rtl="1">
              <a:lnSpc>
                <a:spcPts val="2292"/>
              </a:lnSpc>
            </a:pPr>
            <a:r>
              <a:rPr lang="ar-IQ" sz="1833" b="1" dirty="0">
                <a:solidFill>
                  <a:srgbClr val="7030A0"/>
                </a:solidFill>
                <a:latin typeface="Red Hat Text" pitchFamily="34" charset="0"/>
                <a:ea typeface="Red Hat Text" pitchFamily="34" charset="-122"/>
              </a:rPr>
              <a:t>الحماية</a:t>
            </a:r>
            <a:endParaRPr lang="en-US" sz="1833" b="1" dirty="0">
              <a:solidFill>
                <a:srgbClr val="7030A0"/>
              </a:solidFill>
              <a:latin typeface="Calibri" panose="020F0502020204030204"/>
            </a:endParaRPr>
          </a:p>
        </p:txBody>
      </p:sp>
      <p:sp>
        <p:nvSpPr>
          <p:cNvPr id="11" name="Text 7"/>
          <p:cNvSpPr/>
          <p:nvPr/>
        </p:nvSpPr>
        <p:spPr>
          <a:xfrm>
            <a:off x="5377656" y="3968651"/>
            <a:ext cx="4495205" cy="319187"/>
          </a:xfrm>
          <a:prstGeom prst="rect">
            <a:avLst/>
          </a:prstGeom>
          <a:noFill/>
          <a:ln/>
        </p:spPr>
        <p:txBody>
          <a:bodyPr wrap="none" lIns="0" tIns="0" rIns="0" bIns="0" rtlCol="0" anchor="t"/>
          <a:lstStyle/>
          <a:p>
            <a:pP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حماية النساء والأطفال من جميع أشكال الاستغلال والعنف.</a:t>
            </a:r>
            <a:endParaRPr lang="en-US" sz="1542" dirty="0">
              <a:solidFill>
                <a:prstClr val="black"/>
              </a:solidFill>
              <a:latin typeface="Calibri" panose="020F0502020204030204"/>
            </a:endParaRPr>
          </a:p>
        </p:txBody>
      </p:sp>
      <p:sp>
        <p:nvSpPr>
          <p:cNvPr id="12" name="Shape 8"/>
          <p:cNvSpPr/>
          <p:nvPr/>
        </p:nvSpPr>
        <p:spPr>
          <a:xfrm>
            <a:off x="5228034" y="4499471"/>
            <a:ext cx="6216055" cy="12700"/>
          </a:xfrm>
          <a:prstGeom prst="roundRect">
            <a:avLst>
              <a:gd name="adj" fmla="val 235611"/>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pic>
        <p:nvPicPr>
          <p:cNvPr id="13" name="Image 2" descr="preencoded.png"/>
          <p:cNvPicPr>
            <a:picLocks noChangeAspect="1"/>
          </p:cNvPicPr>
          <p:nvPr/>
        </p:nvPicPr>
        <p:blipFill>
          <a:blip r:embed="rId5"/>
          <a:stretch>
            <a:fillRect/>
          </a:stretch>
        </p:blipFill>
        <p:spPr>
          <a:xfrm>
            <a:off x="725091" y="4537076"/>
            <a:ext cx="5343823" cy="1130994"/>
          </a:xfrm>
          <a:prstGeom prst="rect">
            <a:avLst/>
          </a:prstGeom>
        </p:spPr>
      </p:pic>
      <p:sp>
        <p:nvSpPr>
          <p:cNvPr id="14" name="Text 9"/>
          <p:cNvSpPr/>
          <p:nvPr/>
        </p:nvSpPr>
        <p:spPr>
          <a:xfrm>
            <a:off x="3323928" y="4903094"/>
            <a:ext cx="146149" cy="398859"/>
          </a:xfrm>
          <a:prstGeom prst="rect">
            <a:avLst/>
          </a:prstGeom>
          <a:noFill/>
          <a:ln/>
        </p:spPr>
        <p:txBody>
          <a:bodyPr wrap="none" lIns="0" tIns="0" rIns="0" bIns="0" rtlCol="0" anchor="t"/>
          <a:lstStyle/>
          <a:p>
            <a:pPr algn="ctr" defTabSz="761970" rtl="1">
              <a:lnSpc>
                <a:spcPts val="3125"/>
              </a:lnSpc>
            </a:pPr>
            <a:r>
              <a:rPr lang="en-US" sz="1958" dirty="0">
                <a:solidFill>
                  <a:srgbClr val="3B3535"/>
                </a:solidFill>
                <a:latin typeface="Red Hat Text" pitchFamily="34" charset="0"/>
                <a:ea typeface="Red Hat Text" pitchFamily="34" charset="-122"/>
                <a:cs typeface="Red Hat Text" pitchFamily="34" charset="-120"/>
              </a:rPr>
              <a:t>3</a:t>
            </a:r>
            <a:endParaRPr lang="en-US" sz="1958" dirty="0">
              <a:solidFill>
                <a:prstClr val="black"/>
              </a:solidFill>
              <a:latin typeface="Calibri" panose="020F0502020204030204"/>
            </a:endParaRPr>
          </a:p>
        </p:txBody>
      </p:sp>
      <p:sp>
        <p:nvSpPr>
          <p:cNvPr id="15" name="Text 10"/>
          <p:cNvSpPr/>
          <p:nvPr/>
        </p:nvSpPr>
        <p:spPr>
          <a:xfrm>
            <a:off x="6268344" y="4736505"/>
            <a:ext cx="2346821" cy="293291"/>
          </a:xfrm>
          <a:prstGeom prst="rect">
            <a:avLst/>
          </a:prstGeom>
          <a:noFill/>
          <a:ln/>
        </p:spPr>
        <p:txBody>
          <a:bodyPr wrap="none" lIns="0" tIns="0" rIns="0" bIns="0" rtlCol="0" anchor="t"/>
          <a:lstStyle/>
          <a:p>
            <a:pPr defTabSz="761970" rtl="1">
              <a:lnSpc>
                <a:spcPts val="2292"/>
              </a:lnSpc>
            </a:pPr>
            <a:r>
              <a:rPr lang="ar-IQ" sz="1833" b="1" dirty="0">
                <a:solidFill>
                  <a:srgbClr val="00B050"/>
                </a:solidFill>
                <a:latin typeface="Red Hat Text" pitchFamily="34" charset="0"/>
                <a:ea typeface="Red Hat Text" pitchFamily="34" charset="-122"/>
              </a:rPr>
              <a:t>المشاركة</a:t>
            </a:r>
            <a:endParaRPr lang="en-US" sz="1833" b="1" dirty="0">
              <a:solidFill>
                <a:srgbClr val="00B050"/>
              </a:solidFill>
              <a:latin typeface="Calibri" panose="020F0502020204030204"/>
            </a:endParaRPr>
          </a:p>
        </p:txBody>
      </p:sp>
      <p:sp>
        <p:nvSpPr>
          <p:cNvPr id="16" name="Text 11"/>
          <p:cNvSpPr/>
          <p:nvPr/>
        </p:nvSpPr>
        <p:spPr>
          <a:xfrm>
            <a:off x="6268344" y="5149453"/>
            <a:ext cx="4098528" cy="319187"/>
          </a:xfrm>
          <a:prstGeom prst="rect">
            <a:avLst/>
          </a:prstGeom>
          <a:noFill/>
          <a:ln/>
        </p:spPr>
        <p:txBody>
          <a:bodyPr wrap="none" lIns="0" tIns="0" rIns="0" bIns="0" rtlCol="0" anchor="t"/>
          <a:lstStyle/>
          <a:p>
            <a:pPr defTabSz="761970" rtl="1">
              <a:lnSpc>
                <a:spcPts val="2500"/>
              </a:lnSpc>
            </a:pPr>
            <a:r>
              <a:rPr lang="en-US" sz="1542" dirty="0">
                <a:solidFill>
                  <a:srgbClr val="3B3535"/>
                </a:solidFill>
                <a:latin typeface="Roboto Light" pitchFamily="34" charset="0"/>
                <a:ea typeface="Roboto Light" pitchFamily="34" charset="-122"/>
                <a:cs typeface="Roboto Light" pitchFamily="34" charset="-120"/>
              </a:rPr>
              <a:t>مشاركة النساء والأطفال في صنع القرار والحياة العامة.</a:t>
            </a:r>
            <a:endParaRPr lang="en-US" sz="1542" dirty="0">
              <a:solidFill>
                <a:prstClr val="black"/>
              </a:solidFill>
              <a:latin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462883" y="371649"/>
            <a:ext cx="4659213" cy="582414"/>
          </a:xfrm>
          <a:prstGeom prst="rect">
            <a:avLst/>
          </a:prstGeom>
          <a:noFill/>
          <a:ln/>
        </p:spPr>
        <p:txBody>
          <a:bodyPr wrap="none" lIns="0" tIns="0" rIns="0" bIns="0" rtlCol="0" anchor="t"/>
          <a:lstStyle/>
          <a:p>
            <a:pPr algn="r" defTabSz="761970" rtl="1">
              <a:lnSpc>
                <a:spcPts val="4583"/>
              </a:lnSpc>
            </a:pPr>
            <a:r>
              <a:rPr lang="ar-IQ" sz="3667" b="1" dirty="0">
                <a:solidFill>
                  <a:srgbClr val="00B050"/>
                </a:solidFill>
                <a:latin typeface="Calibri" panose="020F0502020204030204"/>
              </a:rPr>
              <a:t>حرية الرأي والتعبير</a:t>
            </a:r>
            <a:endParaRPr lang="en-US" sz="3667" b="1" dirty="0">
              <a:solidFill>
                <a:srgbClr val="00B050"/>
              </a:solidFill>
              <a:latin typeface="Calibri" panose="020F0502020204030204"/>
            </a:endParaRPr>
          </a:p>
        </p:txBody>
      </p:sp>
      <p:sp>
        <p:nvSpPr>
          <p:cNvPr id="3" name="Shape 1"/>
          <p:cNvSpPr/>
          <p:nvPr/>
        </p:nvSpPr>
        <p:spPr>
          <a:xfrm>
            <a:off x="693043" y="1524496"/>
            <a:ext cx="1350665" cy="1122660"/>
          </a:xfrm>
          <a:prstGeom prst="roundRect">
            <a:avLst>
              <a:gd name="adj" fmla="val 2646"/>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4" name="Text 2"/>
          <p:cNvSpPr/>
          <p:nvPr/>
        </p:nvSpPr>
        <p:spPr>
          <a:xfrm>
            <a:off x="890984" y="1887736"/>
            <a:ext cx="76002" cy="396082"/>
          </a:xfrm>
          <a:prstGeom prst="rect">
            <a:avLst/>
          </a:prstGeom>
          <a:noFill/>
          <a:ln/>
        </p:spPr>
        <p:txBody>
          <a:bodyPr wrap="none" lIns="0" tIns="0" rIns="0" bIns="0" rtlCol="0" anchor="t"/>
          <a:lstStyle/>
          <a:p>
            <a:pPr algn="ctr" defTabSz="761970" rtl="1">
              <a:lnSpc>
                <a:spcPts val="3083"/>
              </a:lnSpc>
            </a:pPr>
            <a:r>
              <a:rPr lang="en-US" sz="1917" dirty="0">
                <a:solidFill>
                  <a:srgbClr val="3B3535"/>
                </a:solidFill>
                <a:latin typeface="Red Hat Text" pitchFamily="34" charset="0"/>
                <a:ea typeface="Red Hat Text" pitchFamily="34" charset="-122"/>
                <a:cs typeface="Red Hat Text" pitchFamily="34" charset="-120"/>
              </a:rPr>
              <a:t>1</a:t>
            </a:r>
            <a:endParaRPr lang="en-US" sz="1917" dirty="0">
              <a:solidFill>
                <a:prstClr val="black"/>
              </a:solidFill>
              <a:latin typeface="Calibri" panose="020F0502020204030204"/>
            </a:endParaRPr>
          </a:p>
        </p:txBody>
      </p:sp>
      <p:sp>
        <p:nvSpPr>
          <p:cNvPr id="5" name="Text 3"/>
          <p:cNvSpPr/>
          <p:nvPr/>
        </p:nvSpPr>
        <p:spPr>
          <a:xfrm>
            <a:off x="2241649" y="1722437"/>
            <a:ext cx="2329557" cy="291207"/>
          </a:xfrm>
          <a:prstGeom prst="rect">
            <a:avLst/>
          </a:prstGeom>
          <a:noFill/>
          <a:ln/>
        </p:spPr>
        <p:txBody>
          <a:bodyPr wrap="none" lIns="0" tIns="0" rIns="0" bIns="0" rtlCol="0" anchor="t"/>
          <a:lstStyle/>
          <a:p>
            <a:pPr defTabSz="761970" rtl="1">
              <a:lnSpc>
                <a:spcPts val="2292"/>
              </a:lnSpc>
            </a:pPr>
            <a:r>
              <a:rPr lang="ar-IQ" sz="1833" b="1" dirty="0">
                <a:solidFill>
                  <a:schemeClr val="accent1"/>
                </a:solidFill>
                <a:latin typeface="Red Hat Text" pitchFamily="34" charset="0"/>
                <a:ea typeface="Red Hat Text" pitchFamily="34" charset="-122"/>
              </a:rPr>
              <a:t>الحق في المعرفة</a:t>
            </a:r>
            <a:endParaRPr lang="en-US" sz="1833" b="1" dirty="0">
              <a:solidFill>
                <a:schemeClr val="accent1"/>
              </a:solidFill>
              <a:latin typeface="Calibri" panose="020F0502020204030204"/>
            </a:endParaRPr>
          </a:p>
        </p:txBody>
      </p:sp>
      <p:sp>
        <p:nvSpPr>
          <p:cNvPr id="6" name="Text 4"/>
          <p:cNvSpPr/>
          <p:nvPr/>
        </p:nvSpPr>
        <p:spPr>
          <a:xfrm>
            <a:off x="2241649" y="2132410"/>
            <a:ext cx="3401418" cy="316806"/>
          </a:xfrm>
          <a:prstGeom prst="rect">
            <a:avLst/>
          </a:prstGeom>
          <a:noFill/>
          <a:ln/>
        </p:spPr>
        <p:txBody>
          <a:bodyPr wrap="none" lIns="0" tIns="0" rIns="0" bIns="0" rtlCol="0" anchor="t"/>
          <a:lstStyle/>
          <a:p>
            <a:pPr defTabSz="761970" rtl="1">
              <a:lnSpc>
                <a:spcPts val="2458"/>
              </a:lnSpc>
            </a:pPr>
            <a:r>
              <a:rPr lang="en-US" sz="1542" dirty="0">
                <a:solidFill>
                  <a:srgbClr val="3B3535"/>
                </a:solidFill>
                <a:latin typeface="Roboto Light" pitchFamily="34" charset="0"/>
                <a:ea typeface="Roboto Light" pitchFamily="34" charset="-122"/>
                <a:cs typeface="Roboto Light" pitchFamily="34" charset="-120"/>
              </a:rPr>
              <a:t>الحصول على المعلومات والبيانات الحكومية.</a:t>
            </a:r>
            <a:endParaRPr lang="en-US" sz="1542" dirty="0">
              <a:solidFill>
                <a:prstClr val="black"/>
              </a:solidFill>
              <a:latin typeface="Calibri" panose="020F0502020204030204"/>
            </a:endParaRPr>
          </a:p>
        </p:txBody>
      </p:sp>
      <p:sp>
        <p:nvSpPr>
          <p:cNvPr id="7" name="Shape 5"/>
          <p:cNvSpPr/>
          <p:nvPr/>
        </p:nvSpPr>
        <p:spPr>
          <a:xfrm>
            <a:off x="2142629" y="2634457"/>
            <a:ext cx="9257407" cy="12700"/>
          </a:xfrm>
          <a:prstGeom prst="roundRect">
            <a:avLst>
              <a:gd name="adj" fmla="val 233879"/>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8" name="Shape 6"/>
          <p:cNvSpPr/>
          <p:nvPr/>
        </p:nvSpPr>
        <p:spPr>
          <a:xfrm>
            <a:off x="693044" y="2746078"/>
            <a:ext cx="2701429" cy="1122660"/>
          </a:xfrm>
          <a:prstGeom prst="roundRect">
            <a:avLst>
              <a:gd name="adj" fmla="val 2646"/>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9" name="Text 7"/>
          <p:cNvSpPr/>
          <p:nvPr/>
        </p:nvSpPr>
        <p:spPr>
          <a:xfrm>
            <a:off x="890984" y="3109317"/>
            <a:ext cx="135632" cy="396082"/>
          </a:xfrm>
          <a:prstGeom prst="rect">
            <a:avLst/>
          </a:prstGeom>
          <a:noFill/>
          <a:ln/>
        </p:spPr>
        <p:txBody>
          <a:bodyPr wrap="none" lIns="0" tIns="0" rIns="0" bIns="0" rtlCol="0" anchor="t"/>
          <a:lstStyle/>
          <a:p>
            <a:pPr algn="ctr" defTabSz="761970" rtl="1">
              <a:lnSpc>
                <a:spcPts val="3083"/>
              </a:lnSpc>
            </a:pPr>
            <a:r>
              <a:rPr lang="en-US" sz="1917" dirty="0">
                <a:solidFill>
                  <a:srgbClr val="3B3535"/>
                </a:solidFill>
                <a:latin typeface="Red Hat Text" pitchFamily="34" charset="0"/>
                <a:ea typeface="Red Hat Text" pitchFamily="34" charset="-122"/>
                <a:cs typeface="Red Hat Text" pitchFamily="34" charset="-120"/>
              </a:rPr>
              <a:t>2</a:t>
            </a:r>
            <a:endParaRPr lang="en-US" sz="1917" dirty="0">
              <a:solidFill>
                <a:prstClr val="black"/>
              </a:solidFill>
              <a:latin typeface="Calibri" panose="020F0502020204030204"/>
            </a:endParaRPr>
          </a:p>
        </p:txBody>
      </p:sp>
      <p:sp>
        <p:nvSpPr>
          <p:cNvPr id="10" name="Text 8"/>
          <p:cNvSpPr/>
          <p:nvPr/>
        </p:nvSpPr>
        <p:spPr>
          <a:xfrm>
            <a:off x="3592413" y="2944019"/>
            <a:ext cx="2329557" cy="291207"/>
          </a:xfrm>
          <a:prstGeom prst="rect">
            <a:avLst/>
          </a:prstGeom>
          <a:noFill/>
          <a:ln/>
        </p:spPr>
        <p:txBody>
          <a:bodyPr wrap="none" lIns="0" tIns="0" rIns="0" bIns="0" rtlCol="0" anchor="t"/>
          <a:lstStyle/>
          <a:p>
            <a:pPr defTabSz="761970" rtl="1">
              <a:lnSpc>
                <a:spcPts val="2292"/>
              </a:lnSpc>
            </a:pPr>
            <a:r>
              <a:rPr lang="ar-IQ" sz="1833" b="1" dirty="0">
                <a:solidFill>
                  <a:srgbClr val="92D050"/>
                </a:solidFill>
                <a:latin typeface="Calibri" panose="020F0502020204030204"/>
              </a:rPr>
              <a:t>حرية الاعلام</a:t>
            </a:r>
            <a:endParaRPr lang="en-US" sz="1833" b="1" dirty="0">
              <a:solidFill>
                <a:srgbClr val="92D050"/>
              </a:solidFill>
              <a:latin typeface="Calibri" panose="020F0502020204030204"/>
            </a:endParaRPr>
          </a:p>
        </p:txBody>
      </p:sp>
      <p:sp>
        <p:nvSpPr>
          <p:cNvPr id="11" name="Text 9"/>
          <p:cNvSpPr/>
          <p:nvPr/>
        </p:nvSpPr>
        <p:spPr>
          <a:xfrm>
            <a:off x="3592413" y="3353991"/>
            <a:ext cx="3131840" cy="316806"/>
          </a:xfrm>
          <a:prstGeom prst="rect">
            <a:avLst/>
          </a:prstGeom>
          <a:noFill/>
          <a:ln/>
        </p:spPr>
        <p:txBody>
          <a:bodyPr wrap="none" lIns="0" tIns="0" rIns="0" bIns="0" rtlCol="0" anchor="t"/>
          <a:lstStyle/>
          <a:p>
            <a:pPr defTabSz="761970" rtl="1">
              <a:lnSpc>
                <a:spcPts val="2458"/>
              </a:lnSpc>
            </a:pPr>
            <a:r>
              <a:rPr lang="en-US" sz="1542" dirty="0">
                <a:solidFill>
                  <a:srgbClr val="3B3535"/>
                </a:solidFill>
                <a:latin typeface="Roboto Light" pitchFamily="34" charset="0"/>
                <a:ea typeface="Roboto Light" pitchFamily="34" charset="-122"/>
                <a:cs typeface="Roboto Light" pitchFamily="34" charset="-120"/>
              </a:rPr>
              <a:t>حرية الصحافة والإعلام دون رقابة أو تقييد.</a:t>
            </a:r>
            <a:endParaRPr lang="en-US" sz="1542" dirty="0">
              <a:solidFill>
                <a:prstClr val="black"/>
              </a:solidFill>
              <a:latin typeface="Calibri" panose="020F0502020204030204"/>
            </a:endParaRPr>
          </a:p>
        </p:txBody>
      </p:sp>
      <p:sp>
        <p:nvSpPr>
          <p:cNvPr id="12" name="Shape 10"/>
          <p:cNvSpPr/>
          <p:nvPr/>
        </p:nvSpPr>
        <p:spPr>
          <a:xfrm>
            <a:off x="3493394" y="3856038"/>
            <a:ext cx="7906643" cy="12700"/>
          </a:xfrm>
          <a:prstGeom prst="roundRect">
            <a:avLst>
              <a:gd name="adj" fmla="val 233879"/>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3" name="Shape 11"/>
          <p:cNvSpPr/>
          <p:nvPr/>
        </p:nvSpPr>
        <p:spPr>
          <a:xfrm>
            <a:off x="693044" y="3967658"/>
            <a:ext cx="4052193" cy="1122660"/>
          </a:xfrm>
          <a:prstGeom prst="roundRect">
            <a:avLst>
              <a:gd name="adj" fmla="val 2646"/>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4" name="Text 12"/>
          <p:cNvSpPr/>
          <p:nvPr/>
        </p:nvSpPr>
        <p:spPr>
          <a:xfrm>
            <a:off x="890984" y="4330898"/>
            <a:ext cx="145058" cy="396082"/>
          </a:xfrm>
          <a:prstGeom prst="rect">
            <a:avLst/>
          </a:prstGeom>
          <a:noFill/>
          <a:ln/>
        </p:spPr>
        <p:txBody>
          <a:bodyPr wrap="none" lIns="0" tIns="0" rIns="0" bIns="0" rtlCol="0" anchor="t"/>
          <a:lstStyle/>
          <a:p>
            <a:pPr algn="ctr" defTabSz="761970" rtl="1">
              <a:lnSpc>
                <a:spcPts val="3083"/>
              </a:lnSpc>
            </a:pPr>
            <a:r>
              <a:rPr lang="en-US" sz="1917" dirty="0">
                <a:solidFill>
                  <a:srgbClr val="3B3535"/>
                </a:solidFill>
                <a:latin typeface="Red Hat Text" pitchFamily="34" charset="0"/>
                <a:ea typeface="Red Hat Text" pitchFamily="34" charset="-122"/>
                <a:cs typeface="Red Hat Text" pitchFamily="34" charset="-120"/>
              </a:rPr>
              <a:t>3</a:t>
            </a:r>
            <a:endParaRPr lang="en-US" sz="1917" dirty="0">
              <a:solidFill>
                <a:prstClr val="black"/>
              </a:solidFill>
              <a:latin typeface="Calibri" panose="020F0502020204030204"/>
            </a:endParaRPr>
          </a:p>
        </p:txBody>
      </p:sp>
      <p:sp>
        <p:nvSpPr>
          <p:cNvPr id="15" name="Text 13"/>
          <p:cNvSpPr/>
          <p:nvPr/>
        </p:nvSpPr>
        <p:spPr>
          <a:xfrm>
            <a:off x="4943177" y="4165600"/>
            <a:ext cx="2329557" cy="291207"/>
          </a:xfrm>
          <a:prstGeom prst="rect">
            <a:avLst/>
          </a:prstGeom>
          <a:noFill/>
          <a:ln/>
        </p:spPr>
        <p:txBody>
          <a:bodyPr wrap="none" lIns="0" tIns="0" rIns="0" bIns="0" rtlCol="0" anchor="t"/>
          <a:lstStyle/>
          <a:p>
            <a:pPr defTabSz="761970" rtl="1">
              <a:lnSpc>
                <a:spcPts val="2292"/>
              </a:lnSpc>
            </a:pPr>
            <a:r>
              <a:rPr lang="ar-IQ" sz="1833" b="1" dirty="0">
                <a:solidFill>
                  <a:srgbClr val="002060"/>
                </a:solidFill>
                <a:latin typeface="Red Hat Text" pitchFamily="34" charset="0"/>
                <a:ea typeface="Red Hat Text" pitchFamily="34" charset="-122"/>
              </a:rPr>
              <a:t>التعبير الابداعي</a:t>
            </a:r>
            <a:endParaRPr lang="en-US" sz="1833" b="1" dirty="0">
              <a:solidFill>
                <a:srgbClr val="002060"/>
              </a:solidFill>
              <a:latin typeface="Calibri" panose="020F0502020204030204"/>
            </a:endParaRPr>
          </a:p>
        </p:txBody>
      </p:sp>
      <p:sp>
        <p:nvSpPr>
          <p:cNvPr id="16" name="Text 14"/>
          <p:cNvSpPr/>
          <p:nvPr/>
        </p:nvSpPr>
        <p:spPr>
          <a:xfrm>
            <a:off x="4943178" y="4575572"/>
            <a:ext cx="3179961" cy="316806"/>
          </a:xfrm>
          <a:prstGeom prst="rect">
            <a:avLst/>
          </a:prstGeom>
          <a:noFill/>
          <a:ln/>
        </p:spPr>
        <p:txBody>
          <a:bodyPr wrap="none" lIns="0" tIns="0" rIns="0" bIns="0" rtlCol="0" anchor="t"/>
          <a:lstStyle/>
          <a:p>
            <a:pPr defTabSz="761970" rtl="1">
              <a:lnSpc>
                <a:spcPts val="2458"/>
              </a:lnSpc>
            </a:pPr>
            <a:r>
              <a:rPr lang="en-US" sz="1542" dirty="0">
                <a:solidFill>
                  <a:srgbClr val="3B3535"/>
                </a:solidFill>
                <a:latin typeface="Roboto Light" pitchFamily="34" charset="0"/>
                <a:ea typeface="Roboto Light" pitchFamily="34" charset="-122"/>
                <a:cs typeface="Roboto Light" pitchFamily="34" charset="-120"/>
              </a:rPr>
              <a:t>الحق في التعبير الفني والثقافي دون قيود.</a:t>
            </a:r>
            <a:endParaRPr lang="en-US" sz="1542" dirty="0">
              <a:solidFill>
                <a:prstClr val="black"/>
              </a:solidFill>
              <a:latin typeface="Calibri" panose="020F0502020204030204"/>
            </a:endParaRPr>
          </a:p>
        </p:txBody>
      </p:sp>
      <p:sp>
        <p:nvSpPr>
          <p:cNvPr id="17" name="Shape 15"/>
          <p:cNvSpPr/>
          <p:nvPr/>
        </p:nvSpPr>
        <p:spPr>
          <a:xfrm>
            <a:off x="4844157" y="5077618"/>
            <a:ext cx="6555879" cy="12700"/>
          </a:xfrm>
          <a:prstGeom prst="roundRect">
            <a:avLst>
              <a:gd name="adj" fmla="val 233879"/>
            </a:avLst>
          </a:prstGeom>
          <a:solidFill>
            <a:srgbClr val="D9CECE"/>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8" name="Shape 16"/>
          <p:cNvSpPr/>
          <p:nvPr/>
        </p:nvSpPr>
        <p:spPr>
          <a:xfrm>
            <a:off x="693043" y="5189240"/>
            <a:ext cx="5402957" cy="1122660"/>
          </a:xfrm>
          <a:prstGeom prst="roundRect">
            <a:avLst>
              <a:gd name="adj" fmla="val 2646"/>
            </a:avLst>
          </a:prstGeom>
          <a:solidFill>
            <a:srgbClr val="F3E8E8"/>
          </a:solidFill>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19" name="Text 17"/>
          <p:cNvSpPr/>
          <p:nvPr/>
        </p:nvSpPr>
        <p:spPr>
          <a:xfrm>
            <a:off x="890984" y="5552480"/>
            <a:ext cx="152995" cy="396082"/>
          </a:xfrm>
          <a:prstGeom prst="rect">
            <a:avLst/>
          </a:prstGeom>
          <a:noFill/>
          <a:ln/>
        </p:spPr>
        <p:txBody>
          <a:bodyPr wrap="none" lIns="0" tIns="0" rIns="0" bIns="0" rtlCol="0" anchor="t"/>
          <a:lstStyle/>
          <a:p>
            <a:pPr algn="ctr" defTabSz="761970" rtl="1">
              <a:lnSpc>
                <a:spcPts val="3083"/>
              </a:lnSpc>
            </a:pPr>
            <a:r>
              <a:rPr lang="en-US" sz="1917" dirty="0">
                <a:solidFill>
                  <a:srgbClr val="3B3535"/>
                </a:solidFill>
                <a:latin typeface="Red Hat Text" pitchFamily="34" charset="0"/>
                <a:ea typeface="Red Hat Text" pitchFamily="34" charset="-122"/>
                <a:cs typeface="Red Hat Text" pitchFamily="34" charset="-120"/>
              </a:rPr>
              <a:t>4</a:t>
            </a:r>
            <a:endParaRPr lang="en-US" sz="1917" dirty="0">
              <a:solidFill>
                <a:prstClr val="black"/>
              </a:solidFill>
              <a:latin typeface="Calibri" panose="020F0502020204030204"/>
            </a:endParaRPr>
          </a:p>
        </p:txBody>
      </p:sp>
      <p:sp>
        <p:nvSpPr>
          <p:cNvPr id="20" name="Text 18"/>
          <p:cNvSpPr/>
          <p:nvPr/>
        </p:nvSpPr>
        <p:spPr>
          <a:xfrm>
            <a:off x="6293942" y="5387182"/>
            <a:ext cx="2329557" cy="291207"/>
          </a:xfrm>
          <a:prstGeom prst="rect">
            <a:avLst/>
          </a:prstGeom>
          <a:noFill/>
          <a:ln/>
        </p:spPr>
        <p:txBody>
          <a:bodyPr wrap="none" lIns="0" tIns="0" rIns="0" bIns="0" rtlCol="0" anchor="t"/>
          <a:lstStyle/>
          <a:p>
            <a:pPr defTabSz="761970" rtl="1">
              <a:lnSpc>
                <a:spcPts val="2292"/>
              </a:lnSpc>
            </a:pPr>
            <a:r>
              <a:rPr lang="ar-IQ" sz="1833" b="1" dirty="0" err="1">
                <a:solidFill>
                  <a:srgbClr val="7030A0"/>
                </a:solidFill>
                <a:latin typeface="Red Hat Text" pitchFamily="34" charset="0"/>
                <a:ea typeface="Red Hat Text" pitchFamily="34" charset="-122"/>
              </a:rPr>
              <a:t>المنافشة</a:t>
            </a:r>
            <a:r>
              <a:rPr lang="ar-IQ" sz="1833" b="1" dirty="0">
                <a:solidFill>
                  <a:srgbClr val="7030A0"/>
                </a:solidFill>
                <a:latin typeface="Red Hat Text" pitchFamily="34" charset="0"/>
                <a:ea typeface="Red Hat Text" pitchFamily="34" charset="-122"/>
              </a:rPr>
              <a:t> العامة</a:t>
            </a:r>
            <a:endParaRPr lang="en-US" sz="1833" b="1" dirty="0">
              <a:solidFill>
                <a:srgbClr val="7030A0"/>
              </a:solidFill>
              <a:latin typeface="Calibri" panose="020F0502020204030204"/>
            </a:endParaRPr>
          </a:p>
        </p:txBody>
      </p:sp>
      <p:sp>
        <p:nvSpPr>
          <p:cNvPr id="21" name="Text 19"/>
          <p:cNvSpPr/>
          <p:nvPr/>
        </p:nvSpPr>
        <p:spPr>
          <a:xfrm>
            <a:off x="6293942" y="5797154"/>
            <a:ext cx="4598492" cy="316806"/>
          </a:xfrm>
          <a:prstGeom prst="rect">
            <a:avLst/>
          </a:prstGeom>
          <a:noFill/>
          <a:ln/>
        </p:spPr>
        <p:txBody>
          <a:bodyPr wrap="none" lIns="0" tIns="0" rIns="0" bIns="0" rtlCol="0" anchor="t"/>
          <a:lstStyle/>
          <a:p>
            <a:pPr defTabSz="761970" rtl="1">
              <a:lnSpc>
                <a:spcPts val="2458"/>
              </a:lnSpc>
            </a:pPr>
            <a:r>
              <a:rPr lang="en-US" sz="1542" dirty="0">
                <a:solidFill>
                  <a:srgbClr val="3B3535"/>
                </a:solidFill>
                <a:latin typeface="Roboto Light" pitchFamily="34" charset="0"/>
                <a:ea typeface="Roboto Light" pitchFamily="34" charset="-122"/>
                <a:cs typeface="Roboto Light" pitchFamily="34" charset="-120"/>
              </a:rPr>
              <a:t>الحق في المشاركة في النقاشات والمساهمة في الشأن العام.</a:t>
            </a:r>
            <a:endParaRPr lang="en-US" sz="1542" dirty="0">
              <a:solidFill>
                <a:prstClr val="black"/>
              </a:solidFill>
              <a:latin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514" y="540318"/>
            <a:ext cx="5418666" cy="889000"/>
          </a:xfrm>
        </p:spPr>
        <p:txBody>
          <a:bodyPr>
            <a:normAutofit/>
          </a:bodyPr>
          <a:lstStyle/>
          <a:p>
            <a:pPr lvl="0" algn="ctr">
              <a:spcBef>
                <a:spcPts val="1000"/>
              </a:spcBef>
            </a:pPr>
            <a:r>
              <a:rPr lang="ar-IQ" b="1" dirty="0">
                <a:solidFill>
                  <a:schemeClr val="accent1">
                    <a:lumMod val="75000"/>
                  </a:schemeClr>
                </a:solidFill>
                <a:ea typeface="+mn-ea"/>
              </a:rPr>
              <a:t>تعريف الدستور </a:t>
            </a:r>
            <a:endParaRPr lang="ar-IQ" sz="4400" b="1" dirty="0">
              <a:solidFill>
                <a:schemeClr val="accent1">
                  <a:lumMod val="75000"/>
                </a:schemeClr>
              </a:solidFill>
            </a:endParaRPr>
          </a:p>
        </p:txBody>
      </p:sp>
      <p:sp>
        <p:nvSpPr>
          <p:cNvPr id="3" name="Content Placeholder 2"/>
          <p:cNvSpPr>
            <a:spLocks noGrp="1"/>
          </p:cNvSpPr>
          <p:nvPr>
            <p:ph idx="1"/>
          </p:nvPr>
        </p:nvSpPr>
        <p:spPr>
          <a:xfrm>
            <a:off x="4572000" y="2160589"/>
            <a:ext cx="5283200" cy="3880773"/>
          </a:xfrm>
        </p:spPr>
        <p:txBody>
          <a:bodyPr>
            <a:normAutofit/>
          </a:bodyPr>
          <a:lstStyle/>
          <a:p>
            <a:pPr marL="0" indent="0">
              <a:lnSpc>
                <a:spcPct val="150000"/>
              </a:lnSpc>
              <a:buNone/>
            </a:pPr>
            <a:r>
              <a:rPr lang="ar-IQ" sz="2800" dirty="0"/>
              <a:t>يعرف الدستور بانه مجموعة من القواعد القانونية المكتوبة او العرفية التي تبين شكل الدولة ونظام الحكم ملكي او جمهوري. </a:t>
            </a:r>
          </a:p>
        </p:txBody>
      </p:sp>
      <p:pic>
        <p:nvPicPr>
          <p:cNvPr id="4" name="Image 0" descr="preencoded.png">
            <a:extLst>
              <a:ext uri="{FF2B5EF4-FFF2-40B4-BE49-F238E27FC236}">
                <a16:creationId xmlns:a16="http://schemas.microsoft.com/office/drawing/2014/main" id="{96641A81-B9EA-3FC3-701C-C88F12520554}"/>
              </a:ext>
            </a:extLst>
          </p:cNvPr>
          <p:cNvPicPr>
            <a:picLocks noChangeAspect="1"/>
          </p:cNvPicPr>
          <p:nvPr/>
        </p:nvPicPr>
        <p:blipFill>
          <a:blip r:embed="rId2"/>
          <a:stretch>
            <a:fillRect/>
          </a:stretch>
        </p:blipFill>
        <p:spPr>
          <a:xfrm>
            <a:off x="0" y="0"/>
            <a:ext cx="4572000" cy="6860182"/>
          </a:xfrm>
          <a:prstGeom prst="rect">
            <a:avLst/>
          </a:prstGeom>
        </p:spPr>
      </p:pic>
    </p:spTree>
    <p:extLst>
      <p:ext uri="{BB962C8B-B14F-4D97-AF65-F5344CB8AC3E}">
        <p14:creationId xmlns:p14="http://schemas.microsoft.com/office/powerpoint/2010/main" val="1780200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a:solidFill>
                  <a:schemeClr val="accent1">
                    <a:lumMod val="75000"/>
                  </a:schemeClr>
                </a:solidFill>
              </a:rPr>
              <a:t>سؤال</a:t>
            </a:r>
          </a:p>
        </p:txBody>
      </p:sp>
      <p:sp>
        <p:nvSpPr>
          <p:cNvPr id="3" name="Content Placeholder 2"/>
          <p:cNvSpPr>
            <a:spLocks noGrp="1"/>
          </p:cNvSpPr>
          <p:nvPr>
            <p:ph idx="1"/>
          </p:nvPr>
        </p:nvSpPr>
        <p:spPr/>
        <p:txBody>
          <a:bodyPr>
            <a:normAutofit/>
          </a:bodyPr>
          <a:lstStyle/>
          <a:p>
            <a:pPr lvl="0">
              <a:lnSpc>
                <a:spcPct val="150000"/>
              </a:lnSpc>
              <a:buClr>
                <a:srgbClr val="F496CB">
                  <a:lumMod val="75000"/>
                </a:srgbClr>
              </a:buClr>
            </a:pPr>
            <a:r>
              <a:rPr lang="ar-IQ" sz="2800" dirty="0">
                <a:solidFill>
                  <a:prstClr val="black">
                    <a:lumMod val="75000"/>
                    <a:lumOff val="25000"/>
                  </a:prstClr>
                </a:solidFill>
              </a:rPr>
              <a:t>هل يعتبر دستور 2005 نافذ لحد الان ؟</a:t>
            </a:r>
            <a:r>
              <a:rPr lang="ar-IQ" sz="2400" dirty="0"/>
              <a:t>. </a:t>
            </a:r>
          </a:p>
          <a:p>
            <a:pPr marL="0" indent="0">
              <a:buNone/>
            </a:pPr>
            <a:r>
              <a:rPr lang="ar-IQ" sz="2400" dirty="0"/>
              <a:t>(10 دقائق)</a:t>
            </a:r>
          </a:p>
          <a:p>
            <a:pPr marL="0" indent="0">
              <a:buNone/>
            </a:pPr>
            <a:endParaRPr lang="ar-IQ" sz="2400" dirty="0"/>
          </a:p>
        </p:txBody>
      </p:sp>
      <p:pic>
        <p:nvPicPr>
          <p:cNvPr id="4" name="Picture 3"/>
          <p:cNvPicPr>
            <a:picLocks noChangeAspect="1"/>
          </p:cNvPicPr>
          <p:nvPr/>
        </p:nvPicPr>
        <p:blipFill>
          <a:blip r:embed="rId2"/>
          <a:stretch>
            <a:fillRect/>
          </a:stretch>
        </p:blipFill>
        <p:spPr>
          <a:xfrm>
            <a:off x="865878" y="3879273"/>
            <a:ext cx="2985686" cy="28100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875" y="3812647"/>
            <a:ext cx="3524250" cy="2552700"/>
          </a:xfrm>
          <a:prstGeom prst="rect">
            <a:avLst/>
          </a:prstGeom>
        </p:spPr>
      </p:pic>
    </p:spTree>
    <p:extLst>
      <p:ext uri="{BB962C8B-B14F-4D97-AF65-F5344CB8AC3E}">
        <p14:creationId xmlns:p14="http://schemas.microsoft.com/office/powerpoint/2010/main" val="166194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انواع الدساتير العراقية</a:t>
            </a:r>
            <a:br>
              <a:rPr lang="ar-IQ" dirty="0"/>
            </a:br>
            <a:endParaRPr lang="ar-IQ"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ar-IQ" sz="2000" b="1" dirty="0"/>
              <a:t>دستور عام 1925</a:t>
            </a:r>
            <a:r>
              <a:rPr lang="ar-IQ" sz="2000" dirty="0"/>
              <a:t>: يعتبر اول وثيقة دستورية، اذ يعتبر القانون الأساسي العراقي لعام 1925 من الدساتير الناهضة .</a:t>
            </a:r>
          </a:p>
          <a:p>
            <a:pPr>
              <a:lnSpc>
                <a:spcPct val="150000"/>
              </a:lnSpc>
            </a:pPr>
            <a:r>
              <a:rPr lang="ar-IQ" sz="2000" b="1" dirty="0"/>
              <a:t>دستور 1958 </a:t>
            </a:r>
            <a:r>
              <a:rPr lang="ar-IQ" sz="2000" dirty="0"/>
              <a:t>: يعتبر من الدساتير المؤقتة فأننا باسم الشعب نعلن سقوط القانون الأساسي العراقي وتعديلاته كافة منذ 14.</a:t>
            </a:r>
          </a:p>
          <a:p>
            <a:pPr>
              <a:lnSpc>
                <a:spcPct val="150000"/>
              </a:lnSpc>
            </a:pPr>
            <a:r>
              <a:rPr lang="ar-IQ" sz="2000" b="1" dirty="0"/>
              <a:t>دستور 1964 : </a:t>
            </a:r>
            <a:r>
              <a:rPr lang="ar-IQ" sz="2000" dirty="0"/>
              <a:t>لم ينص دستور 1964 على الحق في الحياة </a:t>
            </a:r>
          </a:p>
          <a:p>
            <a:pPr>
              <a:lnSpc>
                <a:spcPct val="150000"/>
              </a:lnSpc>
            </a:pPr>
            <a:r>
              <a:rPr lang="ar-IQ" sz="2000" b="1" dirty="0"/>
              <a:t>دستور 1970 </a:t>
            </a:r>
            <a:r>
              <a:rPr lang="ar-IQ" sz="2000" dirty="0"/>
              <a:t>: لم ينص دستور 1970 على الحق في الحياة الا انه أشار الى تحريم ممارسة أي نوع من أنواع التعذيب الجسدي والنفسي  ولا على تنفيذ حكم الإعدام الا انه من الناحية القانونية كان الحكم لا ينفذ الا بتصديق رئيس الجمهورية وفقا لقانون أصول المحاكمات الجزائية . </a:t>
            </a:r>
          </a:p>
          <a:p>
            <a:pPr>
              <a:lnSpc>
                <a:spcPct val="150000"/>
              </a:lnSpc>
            </a:pPr>
            <a:r>
              <a:rPr lang="ar-IQ" sz="2000" b="1" dirty="0"/>
              <a:t>دستور 2005 </a:t>
            </a:r>
            <a:r>
              <a:rPr lang="ar-IQ" sz="2000" dirty="0"/>
              <a:t>: يعتبر من الدساتير الدائمة والنافذة لحد الان وينص على الحق في الحياة بصورة واضحة في خلاف الدساتير السابقة بقوله ( لكل فرد الحق في الحياة والامن والحرية ولا يجوز الحرمان من هذه الحقوق او تقييدها الا وفقا) للقانون . </a:t>
            </a:r>
          </a:p>
        </p:txBody>
      </p:sp>
    </p:spTree>
    <p:extLst>
      <p:ext uri="{BB962C8B-B14F-4D97-AF65-F5344CB8AC3E}">
        <p14:creationId xmlns:p14="http://schemas.microsoft.com/office/powerpoint/2010/main" val="205722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kumimoji="0" lang="ar-IQ" sz="36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Arial" panose="020B0604020202020204" pitchFamily="34" charset="0"/>
              </a:rPr>
              <a:t> </a:t>
            </a:r>
            <a:r>
              <a:rPr kumimoji="0" lang="ar-IQ" sz="28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Arial" panose="020B0604020202020204" pitchFamily="34" charset="0"/>
              </a:rPr>
              <a:t>الفرق بين الدستور الدائم والدستور المؤقت  : </a:t>
            </a:r>
            <a:r>
              <a:rPr lang="ar-IQ" sz="6000" b="1" dirty="0">
                <a:solidFill>
                  <a:schemeClr val="accent1">
                    <a:lumMod val="75000"/>
                  </a:schemeClr>
                </a:solidFill>
              </a:rPr>
              <a:t> </a:t>
            </a:r>
          </a:p>
        </p:txBody>
      </p:sp>
      <p:sp>
        <p:nvSpPr>
          <p:cNvPr id="3" name="Content Placeholder 2"/>
          <p:cNvSpPr>
            <a:spLocks noGrp="1"/>
          </p:cNvSpPr>
          <p:nvPr>
            <p:ph idx="1"/>
          </p:nvPr>
        </p:nvSpPr>
        <p:spPr/>
        <p:txBody>
          <a:bodyPr>
            <a:normAutofit/>
          </a:bodyPr>
          <a:lstStyle/>
          <a:p>
            <a:pPr lvl="0">
              <a:lnSpc>
                <a:spcPct val="150000"/>
              </a:lnSpc>
              <a:buClr>
                <a:srgbClr val="F496CB">
                  <a:lumMod val="75000"/>
                </a:srgbClr>
              </a:buClr>
            </a:pPr>
            <a:r>
              <a:rPr lang="ar-IQ" sz="2000" b="1" dirty="0">
                <a:solidFill>
                  <a:srgbClr val="C00000"/>
                </a:solidFill>
              </a:rPr>
              <a:t>الدستور الدائم </a:t>
            </a:r>
            <a:r>
              <a:rPr lang="ar-IQ" sz="2000" dirty="0">
                <a:solidFill>
                  <a:prstClr val="black">
                    <a:lumMod val="75000"/>
                    <a:lumOff val="25000"/>
                  </a:prstClr>
                </a:solidFill>
              </a:rPr>
              <a:t>هو الدستور الذي يكتب من قبل لجنة تأسيسية منتخبة من قبل الشعب وحال انتهاء اللجنة التأسيسية من كتابة مسودة الدستور يعرض الاستفتاء الشعبي . الاستفتاء محدد بالقبول او الرفض ( نعم او لا ) والذين يشاركون في الاستفتاء الذكور فقط . </a:t>
            </a:r>
          </a:p>
          <a:p>
            <a:pPr lvl="0">
              <a:lnSpc>
                <a:spcPct val="150000"/>
              </a:lnSpc>
              <a:buClr>
                <a:srgbClr val="F496CB">
                  <a:lumMod val="75000"/>
                </a:srgbClr>
              </a:buClr>
            </a:pPr>
            <a:r>
              <a:rPr lang="ar-IQ" sz="2000" b="1" dirty="0">
                <a:solidFill>
                  <a:srgbClr val="0070C0"/>
                </a:solidFill>
              </a:rPr>
              <a:t>اما الدستور المؤقت </a:t>
            </a:r>
            <a:r>
              <a:rPr lang="ar-IQ" sz="2000" dirty="0">
                <a:solidFill>
                  <a:prstClr val="black">
                    <a:lumMod val="75000"/>
                    <a:lumOff val="25000"/>
                  </a:prstClr>
                </a:solidFill>
              </a:rPr>
              <a:t>فهو يوضع من قبل الحكام وليس للشعب أي مشاركة فيه. بمعنى ان الحكم مؤقت وطيلة الحكم الجمهوري في العراق كان بسلطة العسكر مع ذلك تضمن الإشارة الى الحقوق في الدساتير المؤقتة بشكل </a:t>
            </a:r>
            <a:r>
              <a:rPr lang="ar-IQ" sz="2000" dirty="0" err="1">
                <a:solidFill>
                  <a:prstClr val="black">
                    <a:lumMod val="75000"/>
                    <a:lumOff val="25000"/>
                  </a:prstClr>
                </a:solidFill>
              </a:rPr>
              <a:t>مؤجز</a:t>
            </a:r>
            <a:r>
              <a:rPr lang="ar-IQ" sz="2000" dirty="0">
                <a:solidFill>
                  <a:prstClr val="black">
                    <a:lumMod val="75000"/>
                    <a:lumOff val="25000"/>
                  </a:prstClr>
                </a:solidFill>
              </a:rPr>
              <a:t> ولكنه التطبيق لهذه الحقوق كان محدداً . </a:t>
            </a:r>
            <a:endParaRPr lang="ar-IQ" sz="2000" dirty="0"/>
          </a:p>
          <a:p>
            <a:pPr marL="0" indent="0">
              <a:buNone/>
            </a:pPr>
            <a:endParaRPr lang="ar-IQ" sz="2400" dirty="0"/>
          </a:p>
        </p:txBody>
      </p:sp>
    </p:spTree>
    <p:extLst>
      <p:ext uri="{BB962C8B-B14F-4D97-AF65-F5344CB8AC3E}">
        <p14:creationId xmlns:p14="http://schemas.microsoft.com/office/powerpoint/2010/main" val="382348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368597"/>
            <a:ext cx="3767666" cy="599544"/>
          </a:xfrm>
        </p:spPr>
        <p:txBody>
          <a:bodyPr>
            <a:normAutofit fontScale="90000"/>
          </a:bodyPr>
          <a:lstStyle/>
          <a:p>
            <a:pPr algn="ctr"/>
            <a:r>
              <a:rPr lang="ar-IQ" dirty="0"/>
              <a:t>محاور المحاضرة</a:t>
            </a:r>
          </a:p>
        </p:txBody>
      </p:sp>
      <p:sp>
        <p:nvSpPr>
          <p:cNvPr id="3" name="Content Placeholder 2"/>
          <p:cNvSpPr>
            <a:spLocks noGrp="1"/>
          </p:cNvSpPr>
          <p:nvPr>
            <p:ph idx="1"/>
          </p:nvPr>
        </p:nvSpPr>
        <p:spPr>
          <a:xfrm>
            <a:off x="1309632" y="2834320"/>
            <a:ext cx="8596668" cy="3880773"/>
          </a:xfrm>
        </p:spPr>
        <p:txBody>
          <a:bodyPr/>
          <a:lstStyle/>
          <a:p>
            <a:pPr>
              <a:buFont typeface="Wingdings" panose="05000000000000000000" pitchFamily="2" charset="2"/>
              <a:buChar char="Ø"/>
            </a:pPr>
            <a:r>
              <a:rPr lang="ar-IQ" sz="2800" b="1" dirty="0">
                <a:solidFill>
                  <a:schemeClr val="accent2"/>
                </a:solidFill>
              </a:rPr>
              <a:t> المحور الاول :</a:t>
            </a:r>
          </a:p>
          <a:p>
            <a:pPr marL="0" indent="0">
              <a:buNone/>
            </a:pPr>
            <a:r>
              <a:rPr lang="ar-IQ" sz="2800" b="1" dirty="0"/>
              <a:t>تعريف حقوق الانسان وتاريخها وتطورها </a:t>
            </a:r>
            <a:endParaRPr lang="ar-IQ" sz="2800" b="1" dirty="0">
              <a:solidFill>
                <a:schemeClr val="accent2"/>
              </a:solidFill>
            </a:endParaRPr>
          </a:p>
          <a:p>
            <a:pPr>
              <a:buFont typeface="Wingdings" panose="05000000000000000000" pitchFamily="2" charset="2"/>
              <a:buChar char="Ø"/>
            </a:pPr>
            <a:r>
              <a:rPr lang="ar-IQ" sz="2800" b="1" dirty="0">
                <a:solidFill>
                  <a:schemeClr val="accent2"/>
                </a:solidFill>
              </a:rPr>
              <a:t>المحور الثاني:</a:t>
            </a:r>
          </a:p>
          <a:p>
            <a:pPr marL="0" indent="0">
              <a:buNone/>
            </a:pPr>
            <a:r>
              <a:rPr lang="ar-IQ" sz="2800" b="1" dirty="0"/>
              <a:t>ذكر أنواع حقوق الانسان </a:t>
            </a:r>
          </a:p>
          <a:p>
            <a:pPr marL="91440" marR="0" lvl="0" indent="-91440" algn="r" defTabSz="914400" rtl="1"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r>
              <a:rPr kumimoji="0" lang="ar-IQ" sz="2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المحور الثالث: </a:t>
            </a:r>
            <a:endParaRPr lang="ar-IQ" sz="2800" b="1" dirty="0">
              <a:solidFill>
                <a:schemeClr val="accent2"/>
              </a:solidFill>
            </a:endParaRPr>
          </a:p>
          <a:p>
            <a:pPr marL="0" indent="0">
              <a:buNone/>
            </a:pPr>
            <a:r>
              <a:rPr lang="ar-IQ" sz="2800" dirty="0"/>
              <a:t>تعريف الدستور والحقوق والحريات التي نظمها الدستور 2005 </a:t>
            </a:r>
          </a:p>
          <a:p>
            <a:pPr marL="0" indent="0">
              <a:buNone/>
            </a:pPr>
            <a:endParaRPr lang="ar-IQ" dirty="0"/>
          </a:p>
        </p:txBody>
      </p:sp>
      <p:pic>
        <p:nvPicPr>
          <p:cNvPr id="4" name="Image 0" descr="preencoded.png">
            <a:extLst>
              <a:ext uri="{FF2B5EF4-FFF2-40B4-BE49-F238E27FC236}">
                <a16:creationId xmlns:a16="http://schemas.microsoft.com/office/drawing/2014/main" id="{77898874-2E01-A04C-7572-2B3EC04B1632}"/>
              </a:ext>
            </a:extLst>
          </p:cNvPr>
          <p:cNvPicPr>
            <a:picLocks noChangeAspect="1"/>
          </p:cNvPicPr>
          <p:nvPr/>
        </p:nvPicPr>
        <p:blipFill>
          <a:blip r:embed="rId2"/>
          <a:stretch>
            <a:fillRect/>
          </a:stretch>
        </p:blipFill>
        <p:spPr>
          <a:xfrm>
            <a:off x="1682885" y="-142948"/>
            <a:ext cx="9347200" cy="2278683"/>
          </a:xfrm>
          <a:prstGeom prst="roundRect">
            <a:avLst/>
          </a:prstGeom>
        </p:spPr>
      </p:pic>
    </p:spTree>
    <p:extLst>
      <p:ext uri="{BB962C8B-B14F-4D97-AF65-F5344CB8AC3E}">
        <p14:creationId xmlns:p14="http://schemas.microsoft.com/office/powerpoint/2010/main" val="125499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877ADB-409D-541A-AB29-4AADDABC0980}"/>
              </a:ext>
            </a:extLst>
          </p:cNvPr>
          <p:cNvSpPr>
            <a:spLocks noGrp="1"/>
          </p:cNvSpPr>
          <p:nvPr>
            <p:ph type="title"/>
          </p:nvPr>
        </p:nvSpPr>
        <p:spPr/>
        <p:txBody>
          <a:bodyPr/>
          <a:lstStyle/>
          <a:p>
            <a:pPr algn="ctr"/>
            <a:r>
              <a:rPr lang="ar-IQ" dirty="0"/>
              <a:t>مهمة </a:t>
            </a:r>
          </a:p>
        </p:txBody>
      </p:sp>
      <p:sp>
        <p:nvSpPr>
          <p:cNvPr id="3" name="عنصر نائب للمحتوى 2">
            <a:extLst>
              <a:ext uri="{FF2B5EF4-FFF2-40B4-BE49-F238E27FC236}">
                <a16:creationId xmlns:a16="http://schemas.microsoft.com/office/drawing/2014/main" id="{6949C329-C7D2-0C78-013C-91637C224718}"/>
              </a:ext>
            </a:extLst>
          </p:cNvPr>
          <p:cNvSpPr>
            <a:spLocks noGrp="1"/>
          </p:cNvSpPr>
          <p:nvPr>
            <p:ph idx="1"/>
          </p:nvPr>
        </p:nvSpPr>
        <p:spPr/>
        <p:txBody>
          <a:bodyPr>
            <a:normAutofit/>
          </a:bodyPr>
          <a:lstStyle/>
          <a:p>
            <a:r>
              <a:rPr lang="ar-IQ" sz="2400" b="1" dirty="0"/>
              <a:t>ما الفرق بين النظام السياسي الجمهوري والنظام السياسي الجمهوري الاتحادي الحالي ؟ </a:t>
            </a:r>
          </a:p>
        </p:txBody>
      </p:sp>
    </p:spTree>
    <p:extLst>
      <p:ext uri="{BB962C8B-B14F-4D97-AF65-F5344CB8AC3E}">
        <p14:creationId xmlns:p14="http://schemas.microsoft.com/office/powerpoint/2010/main" val="263676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chemeClr val="accent2"/>
                </a:solidFill>
              </a:rPr>
              <a:t>الحقوق والحريات التي نظمها الدستور 2005</a:t>
            </a:r>
          </a:p>
        </p:txBody>
      </p:sp>
      <p:sp>
        <p:nvSpPr>
          <p:cNvPr id="3" name="Content Placeholder 2"/>
          <p:cNvSpPr>
            <a:spLocks noGrp="1"/>
          </p:cNvSpPr>
          <p:nvPr>
            <p:ph idx="1"/>
          </p:nvPr>
        </p:nvSpPr>
        <p:spPr/>
        <p:txBody>
          <a:bodyPr>
            <a:normAutofit/>
          </a:bodyPr>
          <a:lstStyle/>
          <a:p>
            <a:pPr>
              <a:lnSpc>
                <a:spcPct val="150000"/>
              </a:lnSpc>
            </a:pPr>
            <a:r>
              <a:rPr lang="ar-IQ" sz="2800" dirty="0"/>
              <a:t>اولاً: الحق في الحياة.</a:t>
            </a:r>
          </a:p>
          <a:p>
            <a:pPr>
              <a:lnSpc>
                <a:spcPct val="150000"/>
              </a:lnSpc>
            </a:pPr>
            <a:r>
              <a:rPr lang="ar-IQ" sz="2800" dirty="0"/>
              <a:t>ثانياً: الحق في الكرامة والحرية والسلامة الشخصية.</a:t>
            </a:r>
          </a:p>
          <a:p>
            <a:pPr>
              <a:lnSpc>
                <a:spcPct val="150000"/>
              </a:lnSpc>
            </a:pPr>
            <a:r>
              <a:rPr lang="ar-IQ" sz="2800" dirty="0"/>
              <a:t>ثالثاً: الحق في الخصوصية.</a:t>
            </a:r>
          </a:p>
          <a:p>
            <a:pPr>
              <a:lnSpc>
                <a:spcPct val="150000"/>
              </a:lnSpc>
            </a:pPr>
            <a:r>
              <a:rPr lang="ar-IQ" sz="2800" dirty="0"/>
              <a:t>رابعاً: الحرية الاقامة والتنقل.</a:t>
            </a:r>
          </a:p>
          <a:p>
            <a:pPr>
              <a:lnSpc>
                <a:spcPct val="150000"/>
              </a:lnSpc>
            </a:pPr>
            <a:r>
              <a:rPr lang="ar-IQ" sz="2800" dirty="0"/>
              <a:t>خامساً: حق الجنسية. </a:t>
            </a:r>
          </a:p>
        </p:txBody>
      </p:sp>
      <p:pic>
        <p:nvPicPr>
          <p:cNvPr id="4" name="Image 1" descr="preencoded.png">
            <a:extLst>
              <a:ext uri="{FF2B5EF4-FFF2-40B4-BE49-F238E27FC236}">
                <a16:creationId xmlns:a16="http://schemas.microsoft.com/office/drawing/2014/main" id="{A51F078D-B669-3712-3D0B-30919B87C235}"/>
              </a:ext>
            </a:extLst>
          </p:cNvPr>
          <p:cNvPicPr>
            <a:picLocks noChangeAspect="1"/>
          </p:cNvPicPr>
          <p:nvPr/>
        </p:nvPicPr>
        <p:blipFill>
          <a:blip r:embed="rId2"/>
          <a:stretch>
            <a:fillRect/>
          </a:stretch>
        </p:blipFill>
        <p:spPr>
          <a:xfrm>
            <a:off x="483288" y="3666068"/>
            <a:ext cx="4359645" cy="3191932"/>
          </a:xfrm>
          <a:prstGeom prst="rect">
            <a:avLst/>
          </a:prstGeom>
        </p:spPr>
      </p:pic>
    </p:spTree>
    <p:extLst>
      <p:ext uri="{BB962C8B-B14F-4D97-AF65-F5344CB8AC3E}">
        <p14:creationId xmlns:p14="http://schemas.microsoft.com/office/powerpoint/2010/main" val="138890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71AF03-7026-18A2-C360-049C8D98873D}"/>
              </a:ext>
            </a:extLst>
          </p:cNvPr>
          <p:cNvSpPr>
            <a:spLocks noGrp="1"/>
          </p:cNvSpPr>
          <p:nvPr>
            <p:ph type="title"/>
          </p:nvPr>
        </p:nvSpPr>
        <p:spPr/>
        <p:txBody>
          <a:bodyPr/>
          <a:lstStyle/>
          <a:p>
            <a:pPr algn="ctr"/>
            <a:r>
              <a:rPr lang="ar-IQ" sz="3600" dirty="0"/>
              <a:t>اولاً: الحق في الحياة</a:t>
            </a:r>
            <a:br>
              <a:rPr lang="ar-IQ" sz="4800" dirty="0"/>
            </a:br>
            <a:endParaRPr lang="ar-IQ" dirty="0"/>
          </a:p>
        </p:txBody>
      </p:sp>
      <p:sp>
        <p:nvSpPr>
          <p:cNvPr id="3" name="عنصر نائب للمحتوى 2">
            <a:extLst>
              <a:ext uri="{FF2B5EF4-FFF2-40B4-BE49-F238E27FC236}">
                <a16:creationId xmlns:a16="http://schemas.microsoft.com/office/drawing/2014/main" id="{7E46E563-2610-B64E-203E-F451D3BD8A62}"/>
              </a:ext>
            </a:extLst>
          </p:cNvPr>
          <p:cNvSpPr>
            <a:spLocks noGrp="1"/>
          </p:cNvSpPr>
          <p:nvPr>
            <p:ph idx="1"/>
          </p:nvPr>
        </p:nvSpPr>
        <p:spPr/>
        <p:txBody>
          <a:bodyPr/>
          <a:lstStyle/>
          <a:p>
            <a:pPr marL="0" indent="0">
              <a:lnSpc>
                <a:spcPct val="150000"/>
              </a:lnSpc>
              <a:buNone/>
            </a:pPr>
            <a:endParaRPr lang="ar-IQ" sz="2400" b="1" dirty="0"/>
          </a:p>
          <a:p>
            <a:pPr>
              <a:lnSpc>
                <a:spcPct val="150000"/>
              </a:lnSpc>
            </a:pPr>
            <a:r>
              <a:rPr lang="ar-IQ" sz="2400" b="1" dirty="0"/>
              <a:t>ان دستور 1925 لم ينص على الحق في الحياة على نحو مباشر الا انه أشار اليه على نحو ضمني وقد أحاط الدستور تنفيذ عقوبة الإعدام بضمانة مهمة تتمثل بوجوب تصديق الملك على الحكم اذ ( لا ينفذ حكم الإعدام </a:t>
            </a:r>
            <a:r>
              <a:rPr lang="ar-IQ" sz="2400" b="1" dirty="0" err="1"/>
              <a:t>الابتصديق</a:t>
            </a:r>
            <a:r>
              <a:rPr lang="ar-IQ" sz="2400" b="1" dirty="0"/>
              <a:t> الملك ) ومع القول ان القانون يحمي حق الانسان في الحياة ولا يجوز ازهاق روح أي انسان الا بموجب حكم قضائي بات .</a:t>
            </a:r>
          </a:p>
          <a:p>
            <a:endParaRPr lang="ar-IQ" dirty="0"/>
          </a:p>
        </p:txBody>
      </p:sp>
    </p:spTree>
    <p:extLst>
      <p:ext uri="{BB962C8B-B14F-4D97-AF65-F5344CB8AC3E}">
        <p14:creationId xmlns:p14="http://schemas.microsoft.com/office/powerpoint/2010/main" val="377609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5217CF-75FF-4C3D-0640-6F5E8F5D2B3D}"/>
              </a:ext>
            </a:extLst>
          </p:cNvPr>
          <p:cNvSpPr>
            <a:spLocks noGrp="1"/>
          </p:cNvSpPr>
          <p:nvPr>
            <p:ph type="title"/>
          </p:nvPr>
        </p:nvSpPr>
        <p:spPr/>
        <p:txBody>
          <a:bodyPr/>
          <a:lstStyle/>
          <a:p>
            <a:pPr algn="ctr"/>
            <a:r>
              <a:rPr lang="ar-IQ" sz="3600" dirty="0"/>
              <a:t>ثانياً: الحق في الكرامة والحرية والسلامة الشخصية</a:t>
            </a:r>
            <a:br>
              <a:rPr lang="ar-IQ" dirty="0"/>
            </a:br>
            <a:endParaRPr lang="ar-IQ" dirty="0"/>
          </a:p>
        </p:txBody>
      </p:sp>
      <p:sp>
        <p:nvSpPr>
          <p:cNvPr id="3" name="عنصر نائب للمحتوى 2">
            <a:extLst>
              <a:ext uri="{FF2B5EF4-FFF2-40B4-BE49-F238E27FC236}">
                <a16:creationId xmlns:a16="http://schemas.microsoft.com/office/drawing/2014/main" id="{683FEC2C-C687-4288-075A-8C2DA174DC03}"/>
              </a:ext>
            </a:extLst>
          </p:cNvPr>
          <p:cNvSpPr>
            <a:spLocks noGrp="1"/>
          </p:cNvSpPr>
          <p:nvPr>
            <p:ph idx="1"/>
          </p:nvPr>
        </p:nvSpPr>
        <p:spPr/>
        <p:txBody>
          <a:bodyPr/>
          <a:lstStyle/>
          <a:p>
            <a:pPr algn="just"/>
            <a:r>
              <a:rPr lang="ar-IQ" b="1" dirty="0"/>
              <a:t>- يعتبر الحق من الدستور على الموضوعات عدة تتعلق جميعها بالحرية الشخصية اذا اشارت الى صيانة الحرية الشخصية لجميع سكان العراق من التعرض والتدخل التي تمثلت :</a:t>
            </a:r>
          </a:p>
          <a:p>
            <a:pPr algn="just"/>
            <a:r>
              <a:rPr lang="ar-IQ" b="1" dirty="0"/>
              <a:t>- لا يجوز القبض على احد سكان العراق او توقيفه او معاقبته </a:t>
            </a:r>
          </a:p>
          <a:p>
            <a:pPr algn="just"/>
            <a:r>
              <a:rPr lang="ar-IQ" b="1" dirty="0"/>
              <a:t>- لا يجوز اجباره على تبديل مسكنه .</a:t>
            </a:r>
          </a:p>
          <a:p>
            <a:pPr algn="just"/>
            <a:r>
              <a:rPr lang="ar-IQ" b="1" dirty="0"/>
              <a:t>- لا يجوز تعرضه لقيود </a:t>
            </a:r>
          </a:p>
          <a:p>
            <a:pPr algn="just"/>
            <a:r>
              <a:rPr lang="ar-IQ" b="1" dirty="0"/>
              <a:t>- لا يجوز اجباره على الخدمة في القوات المسلحة .</a:t>
            </a:r>
          </a:p>
          <a:p>
            <a:pPr algn="just"/>
            <a:r>
              <a:rPr lang="ar-IQ" b="1" dirty="0"/>
              <a:t> - والزم الدستور الجهات المختصة بعرض أوراق التحقيق الابتدائي على القاضي المختص خلال مدة لا تتجاوز اربع وعشرون ساعة من حين القبض على المتهم ولا يجوز تمديدها الا مرة واحدة . </a:t>
            </a:r>
          </a:p>
          <a:p>
            <a:endParaRPr lang="ar-IQ" dirty="0"/>
          </a:p>
        </p:txBody>
      </p:sp>
    </p:spTree>
    <p:extLst>
      <p:ext uri="{BB962C8B-B14F-4D97-AF65-F5344CB8AC3E}">
        <p14:creationId xmlns:p14="http://schemas.microsoft.com/office/powerpoint/2010/main" val="258177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BC52B6-4BD0-9752-BED9-7529431F9413}"/>
              </a:ext>
            </a:extLst>
          </p:cNvPr>
          <p:cNvSpPr>
            <a:spLocks noGrp="1"/>
          </p:cNvSpPr>
          <p:nvPr>
            <p:ph type="title"/>
          </p:nvPr>
        </p:nvSpPr>
        <p:spPr/>
        <p:txBody>
          <a:bodyPr/>
          <a:lstStyle/>
          <a:p>
            <a:pPr algn="ctr"/>
            <a:r>
              <a:rPr lang="ar-IQ" sz="3600" b="1" dirty="0"/>
              <a:t>ثالثاً: الحق في الخصوصية</a:t>
            </a:r>
            <a:r>
              <a:rPr lang="ar-IQ" sz="4800" dirty="0"/>
              <a:t>.</a:t>
            </a:r>
            <a:endParaRPr lang="ar-IQ" dirty="0"/>
          </a:p>
        </p:txBody>
      </p:sp>
      <p:sp>
        <p:nvSpPr>
          <p:cNvPr id="3" name="عنصر نائب للمحتوى 2">
            <a:extLst>
              <a:ext uri="{FF2B5EF4-FFF2-40B4-BE49-F238E27FC236}">
                <a16:creationId xmlns:a16="http://schemas.microsoft.com/office/drawing/2014/main" id="{B5526CF7-CF56-13AD-A032-64E7DB8271AD}"/>
              </a:ext>
            </a:extLst>
          </p:cNvPr>
          <p:cNvSpPr>
            <a:spLocks noGrp="1"/>
          </p:cNvSpPr>
          <p:nvPr>
            <p:ph idx="1"/>
          </p:nvPr>
        </p:nvSpPr>
        <p:spPr>
          <a:xfrm>
            <a:off x="729574" y="1845734"/>
            <a:ext cx="10426106" cy="4023360"/>
          </a:xfrm>
        </p:spPr>
        <p:txBody>
          <a:bodyPr/>
          <a:lstStyle/>
          <a:p>
            <a:pPr algn="just"/>
            <a:r>
              <a:rPr lang="ar-IQ" sz="2800" b="1" dirty="0"/>
              <a:t>يتمثل الحق في الخصوصية باحترام كل ما يتعلق </a:t>
            </a:r>
            <a:r>
              <a:rPr lang="ar-IQ" sz="2800" b="1" dirty="0" err="1"/>
              <a:t>باسرار</a:t>
            </a:r>
            <a:r>
              <a:rPr lang="ar-IQ" sz="2800" b="1" dirty="0"/>
              <a:t> الانسان الخاصة </a:t>
            </a:r>
            <a:r>
              <a:rPr lang="ar-IQ" sz="2800" b="1" dirty="0" err="1"/>
              <a:t>وياتي</a:t>
            </a:r>
            <a:r>
              <a:rPr lang="ar-IQ" sz="2800" b="1" dirty="0"/>
              <a:t> في مقدمتها كفالة حرمة المنازل وسرية المراسلات حيث ان الدستور كفل حرمة المساكن ولا يجوز دخولها والتحري فيها الا  في الأحوال والطرائق التي يعينها القانون وكذلك كفل سرية المراسلات بنصه على ان تكون جميع المراسلات البريدية والتلفزيونية مكتومة ومصونة من كل المراقبة وتوقيف الا في الأحوال والطرائق التي يعينها القانون . </a:t>
            </a:r>
          </a:p>
          <a:p>
            <a:endParaRPr lang="ar-IQ" dirty="0"/>
          </a:p>
        </p:txBody>
      </p:sp>
    </p:spTree>
    <p:extLst>
      <p:ext uri="{BB962C8B-B14F-4D97-AF65-F5344CB8AC3E}">
        <p14:creationId xmlns:p14="http://schemas.microsoft.com/office/powerpoint/2010/main" val="80389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8ACF4A-0F71-F03A-99F4-18F7A0EE6656}"/>
              </a:ext>
            </a:extLst>
          </p:cNvPr>
          <p:cNvSpPr>
            <a:spLocks noGrp="1"/>
          </p:cNvSpPr>
          <p:nvPr>
            <p:ph type="title"/>
          </p:nvPr>
        </p:nvSpPr>
        <p:spPr/>
        <p:txBody>
          <a:bodyPr>
            <a:normAutofit/>
          </a:bodyPr>
          <a:lstStyle/>
          <a:p>
            <a:pPr algn="ctr"/>
            <a:r>
              <a:rPr lang="ar-IQ" sz="4000" dirty="0"/>
              <a:t>رابعاً: الحرية الاقامة والتنقل.</a:t>
            </a:r>
          </a:p>
        </p:txBody>
      </p:sp>
      <p:sp>
        <p:nvSpPr>
          <p:cNvPr id="3" name="عنصر نائب للمحتوى 2">
            <a:extLst>
              <a:ext uri="{FF2B5EF4-FFF2-40B4-BE49-F238E27FC236}">
                <a16:creationId xmlns:a16="http://schemas.microsoft.com/office/drawing/2014/main" id="{94438046-B091-B6E8-50EB-5866CCC3E1C6}"/>
              </a:ext>
            </a:extLst>
          </p:cNvPr>
          <p:cNvSpPr>
            <a:spLocks noGrp="1"/>
          </p:cNvSpPr>
          <p:nvPr>
            <p:ph idx="1"/>
          </p:nvPr>
        </p:nvSpPr>
        <p:spPr>
          <a:xfrm>
            <a:off x="885217" y="1845734"/>
            <a:ext cx="10270463" cy="4023360"/>
          </a:xfrm>
        </p:spPr>
        <p:txBody>
          <a:bodyPr/>
          <a:lstStyle/>
          <a:p>
            <a:pPr algn="just"/>
            <a:r>
              <a:rPr lang="ar-IQ" sz="3200" b="1" dirty="0"/>
              <a:t>تتسم حرية الإقامة والتنقل بأهمية خاصة لدى الافراد لان كل فرد بحاجة الى حرية يستقر فيه ويختاره بملء ارادته وله ان يغير متى يشاء وكذلك ان يتحرك بحرية في داخل بلاده او السفر الى خارجها ومن ثم العودة اليها ، كما ينص الدستور على عدم جواز اجبار الساكن في العراق على تبديل سكنه الا بمقتضى القانون ، وهذا يعني حريته في الإقامة في المكان متى يشاء لان حق الانسان في اختيار مكان اقامته من اهم حرياته . </a:t>
            </a:r>
          </a:p>
          <a:p>
            <a:endParaRPr lang="ar-IQ" dirty="0"/>
          </a:p>
        </p:txBody>
      </p:sp>
    </p:spTree>
    <p:extLst>
      <p:ext uri="{BB962C8B-B14F-4D97-AF65-F5344CB8AC3E}">
        <p14:creationId xmlns:p14="http://schemas.microsoft.com/office/powerpoint/2010/main" val="3236789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88B0DFC-CE66-227C-D982-443C09CB055D}"/>
              </a:ext>
            </a:extLst>
          </p:cNvPr>
          <p:cNvSpPr>
            <a:spLocks noGrp="1"/>
          </p:cNvSpPr>
          <p:nvPr>
            <p:ph idx="1"/>
          </p:nvPr>
        </p:nvSpPr>
        <p:spPr>
          <a:xfrm>
            <a:off x="710119" y="1845734"/>
            <a:ext cx="10445561" cy="4023360"/>
          </a:xfrm>
        </p:spPr>
        <p:txBody>
          <a:bodyPr/>
          <a:lstStyle/>
          <a:p>
            <a:pPr algn="just"/>
            <a:r>
              <a:rPr lang="ar-IQ" sz="3200" b="1" dirty="0"/>
              <a:t>نصت الدساتير العراقية موضوع الدراسة على حق الجنسية وان تباينت في الصياغة على وضع هذا الحق ضمنه حيث نصت المادة الخامسة ان ( الجنسية العراقية واحكامها يحددها القانون ) ولم يمنع الدستور اسقاط الجنسية عن </a:t>
            </a:r>
            <a:r>
              <a:rPr lang="ar-IQ" sz="3200" b="1" dirty="0" err="1"/>
              <a:t>المواطنيين</a:t>
            </a:r>
            <a:r>
              <a:rPr lang="ar-IQ" sz="3200" b="1" dirty="0"/>
              <a:t> حيث ان هذه المادة تشكل مخالفة صريحة من القانون الأساس التي حددت القانون كأداة لتنظيم احكام الجنسية فظلا عن انتهاكها لحقوق الانسان فيما يتعلق بحق الجنسية والحرية الشخصية .</a:t>
            </a:r>
          </a:p>
          <a:p>
            <a:endParaRPr lang="ar-IQ" dirty="0"/>
          </a:p>
        </p:txBody>
      </p:sp>
      <p:sp>
        <p:nvSpPr>
          <p:cNvPr id="2" name="عنوان 1">
            <a:extLst>
              <a:ext uri="{FF2B5EF4-FFF2-40B4-BE49-F238E27FC236}">
                <a16:creationId xmlns:a16="http://schemas.microsoft.com/office/drawing/2014/main" id="{432DF25B-7AD0-5EEE-BB85-FCB3FDA91D37}"/>
              </a:ext>
            </a:extLst>
          </p:cNvPr>
          <p:cNvSpPr>
            <a:spLocks noGrp="1"/>
          </p:cNvSpPr>
          <p:nvPr>
            <p:ph type="title"/>
          </p:nvPr>
        </p:nvSpPr>
        <p:spPr/>
        <p:txBody>
          <a:bodyPr>
            <a:normAutofit/>
          </a:bodyPr>
          <a:lstStyle/>
          <a:p>
            <a:pPr algn="ctr"/>
            <a:r>
              <a:rPr lang="ar-IQ" sz="3600" b="1" dirty="0"/>
              <a:t>خامساً: حق الجنسية</a:t>
            </a:r>
          </a:p>
        </p:txBody>
      </p:sp>
    </p:spTree>
    <p:extLst>
      <p:ext uri="{BB962C8B-B14F-4D97-AF65-F5344CB8AC3E}">
        <p14:creationId xmlns:p14="http://schemas.microsoft.com/office/powerpoint/2010/main" val="3201373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الخلاصة</a:t>
            </a:r>
          </a:p>
        </p:txBody>
      </p:sp>
      <p:sp>
        <p:nvSpPr>
          <p:cNvPr id="3" name="Content Placeholder 2"/>
          <p:cNvSpPr>
            <a:spLocks noGrp="1"/>
          </p:cNvSpPr>
          <p:nvPr>
            <p:ph idx="1"/>
          </p:nvPr>
        </p:nvSpPr>
        <p:spPr/>
        <p:txBody>
          <a:bodyPr>
            <a:normAutofit/>
          </a:bodyPr>
          <a:lstStyle/>
          <a:p>
            <a:pPr algn="just">
              <a:lnSpc>
                <a:spcPct val="150000"/>
              </a:lnSpc>
            </a:pPr>
            <a:r>
              <a:rPr lang="ar-IQ" sz="2400" dirty="0"/>
              <a:t>    يُعد الدستور العراقي الأساس القانوني الذي ينظم شؤون الدولة ويحدد العلاقة بين السلطات التشريعية والتنفيذية والقضائية، إلى جانب ضمان حقوق المواطنين وحرياتهم.</a:t>
            </a:r>
          </a:p>
        </p:txBody>
      </p:sp>
      <p:pic>
        <p:nvPicPr>
          <p:cNvPr id="4" name="Image 0" descr="preencoded.png">
            <a:extLst>
              <a:ext uri="{FF2B5EF4-FFF2-40B4-BE49-F238E27FC236}">
                <a16:creationId xmlns:a16="http://schemas.microsoft.com/office/drawing/2014/main" id="{F4CC817E-E724-EC99-3F6E-7B4707FC6870}"/>
              </a:ext>
            </a:extLst>
          </p:cNvPr>
          <p:cNvPicPr>
            <a:picLocks noChangeAspect="1"/>
          </p:cNvPicPr>
          <p:nvPr/>
        </p:nvPicPr>
        <p:blipFill>
          <a:blip r:embed="rId2"/>
          <a:stretch>
            <a:fillRect/>
          </a:stretch>
        </p:blipFill>
        <p:spPr>
          <a:xfrm>
            <a:off x="474134" y="3801533"/>
            <a:ext cx="4749800" cy="3056467"/>
          </a:xfrm>
          <a:prstGeom prst="rect">
            <a:avLst/>
          </a:prstGeom>
        </p:spPr>
      </p:pic>
    </p:spTree>
    <p:extLst>
      <p:ext uri="{BB962C8B-B14F-4D97-AF65-F5344CB8AC3E}">
        <p14:creationId xmlns:p14="http://schemas.microsoft.com/office/powerpoint/2010/main" val="197514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71E948-3D1A-58DA-0346-8B384D57DFBD}"/>
              </a:ext>
            </a:extLst>
          </p:cNvPr>
          <p:cNvSpPr>
            <a:spLocks noGrp="1"/>
          </p:cNvSpPr>
          <p:nvPr>
            <p:ph type="title"/>
          </p:nvPr>
        </p:nvSpPr>
        <p:spPr/>
        <p:txBody>
          <a:bodyPr/>
          <a:lstStyle/>
          <a:p>
            <a:pPr algn="ctr"/>
            <a:r>
              <a:rPr lang="ar-IQ" dirty="0"/>
              <a:t>مهمة </a:t>
            </a:r>
          </a:p>
        </p:txBody>
      </p:sp>
      <p:sp>
        <p:nvSpPr>
          <p:cNvPr id="3" name="عنصر نائب للمحتوى 2">
            <a:extLst>
              <a:ext uri="{FF2B5EF4-FFF2-40B4-BE49-F238E27FC236}">
                <a16:creationId xmlns:a16="http://schemas.microsoft.com/office/drawing/2014/main" id="{008E5FB5-F7CB-F828-E74F-8465E27469BE}"/>
              </a:ext>
            </a:extLst>
          </p:cNvPr>
          <p:cNvSpPr>
            <a:spLocks noGrp="1"/>
          </p:cNvSpPr>
          <p:nvPr>
            <p:ph idx="1"/>
          </p:nvPr>
        </p:nvSpPr>
        <p:spPr/>
        <p:txBody>
          <a:bodyPr>
            <a:normAutofit/>
          </a:bodyPr>
          <a:lstStyle/>
          <a:p>
            <a:r>
              <a:rPr lang="ar-IQ" sz="3200" b="1" dirty="0"/>
              <a:t>ماذا يشمل الحق في المساواة ؟ </a:t>
            </a:r>
          </a:p>
        </p:txBody>
      </p:sp>
    </p:spTree>
    <p:extLst>
      <p:ext uri="{BB962C8B-B14F-4D97-AF65-F5344CB8AC3E}">
        <p14:creationId xmlns:p14="http://schemas.microsoft.com/office/powerpoint/2010/main" val="2930722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3F3701-8720-80E8-88AB-08DC54F58508}"/>
              </a:ext>
            </a:extLst>
          </p:cNvPr>
          <p:cNvSpPr>
            <a:spLocks noGrp="1"/>
          </p:cNvSpPr>
          <p:nvPr>
            <p:ph type="title"/>
          </p:nvPr>
        </p:nvSpPr>
        <p:spPr/>
        <p:txBody>
          <a:bodyPr>
            <a:normAutofit/>
          </a:bodyPr>
          <a:lstStyle/>
          <a:p>
            <a:pPr algn="ctr"/>
            <a:r>
              <a:rPr lang="ar-IQ" sz="2400" dirty="0"/>
              <a:t>استبيان حول محاضرة اليوم </a:t>
            </a:r>
          </a:p>
        </p:txBody>
      </p:sp>
      <p:sp>
        <p:nvSpPr>
          <p:cNvPr id="3" name="عنصر نائب للمحتوى 2">
            <a:extLst>
              <a:ext uri="{FF2B5EF4-FFF2-40B4-BE49-F238E27FC236}">
                <a16:creationId xmlns:a16="http://schemas.microsoft.com/office/drawing/2014/main" id="{8E52EF8C-5A57-D6E9-D386-D9437C7CB6F0}"/>
              </a:ext>
            </a:extLst>
          </p:cNvPr>
          <p:cNvSpPr>
            <a:spLocks noGrp="1"/>
          </p:cNvSpPr>
          <p:nvPr>
            <p:ph idx="1"/>
          </p:nvPr>
        </p:nvSpPr>
        <p:spPr/>
        <p:txBody>
          <a:bodyPr/>
          <a:lstStyle/>
          <a:p>
            <a:pPr marL="0" indent="0">
              <a:buNone/>
            </a:pPr>
            <a:r>
              <a:rPr lang="en-US" dirty="0">
                <a:hlinkClick r:id="rId2"/>
              </a:rPr>
              <a:t>https://forms.gle/WWaMjUbGz9319NaTA</a:t>
            </a:r>
            <a:endParaRPr lang="ar-IQ" dirty="0"/>
          </a:p>
          <a:p>
            <a:pPr marL="0" indent="0">
              <a:buNone/>
            </a:pPr>
            <a:endParaRPr lang="ar-IQ" dirty="0"/>
          </a:p>
        </p:txBody>
      </p:sp>
    </p:spTree>
    <p:extLst>
      <p:ext uri="{BB962C8B-B14F-4D97-AF65-F5344CB8AC3E}">
        <p14:creationId xmlns:p14="http://schemas.microsoft.com/office/powerpoint/2010/main" val="106491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1" y="541867"/>
            <a:ext cx="5825066" cy="762000"/>
          </a:xfrm>
        </p:spPr>
        <p:txBody>
          <a:bodyPr/>
          <a:lstStyle/>
          <a:p>
            <a:pPr algn="ctr"/>
            <a:r>
              <a:rPr lang="ar-IQ" dirty="0"/>
              <a:t>الاهداف الخاصة </a:t>
            </a:r>
          </a:p>
        </p:txBody>
      </p:sp>
      <p:sp>
        <p:nvSpPr>
          <p:cNvPr id="3" name="Content Placeholder 2"/>
          <p:cNvSpPr>
            <a:spLocks noGrp="1"/>
          </p:cNvSpPr>
          <p:nvPr>
            <p:ph idx="1"/>
          </p:nvPr>
        </p:nvSpPr>
        <p:spPr>
          <a:xfrm>
            <a:off x="4267201" y="3354389"/>
            <a:ext cx="5757333" cy="762001"/>
          </a:xfrm>
        </p:spPr>
        <p:txBody>
          <a:bodyPr>
            <a:normAutofit/>
          </a:bodyPr>
          <a:lstStyle/>
          <a:p>
            <a:pPr marL="0" indent="0">
              <a:lnSpc>
                <a:spcPct val="150000"/>
              </a:lnSpc>
              <a:buNone/>
            </a:pPr>
            <a:r>
              <a:rPr lang="ar-IQ" sz="2800" dirty="0"/>
              <a:t>فهم مفهوم الدستور العراقي وانواعه.</a:t>
            </a:r>
          </a:p>
        </p:txBody>
      </p:sp>
      <p:pic>
        <p:nvPicPr>
          <p:cNvPr id="5" name="Image 0" descr="preencoded.png">
            <a:extLst>
              <a:ext uri="{FF2B5EF4-FFF2-40B4-BE49-F238E27FC236}">
                <a16:creationId xmlns:a16="http://schemas.microsoft.com/office/drawing/2014/main" id="{363999B5-1E25-7F63-7268-9433B09E7217}"/>
              </a:ext>
            </a:extLst>
          </p:cNvPr>
          <p:cNvPicPr>
            <a:picLocks noChangeAspect="1"/>
          </p:cNvPicPr>
          <p:nvPr/>
        </p:nvPicPr>
        <p:blipFill>
          <a:blip r:embed="rId2"/>
          <a:stretch>
            <a:fillRect/>
          </a:stretch>
        </p:blipFill>
        <p:spPr>
          <a:xfrm>
            <a:off x="0" y="-1"/>
            <a:ext cx="4572000" cy="6858001"/>
          </a:xfrm>
          <a:prstGeom prst="rect">
            <a:avLst/>
          </a:prstGeom>
        </p:spPr>
      </p:pic>
    </p:spTree>
    <p:extLst>
      <p:ext uri="{BB962C8B-B14F-4D97-AF65-F5344CB8AC3E}">
        <p14:creationId xmlns:p14="http://schemas.microsoft.com/office/powerpoint/2010/main" val="298166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434" y="774700"/>
            <a:ext cx="4961466" cy="812800"/>
          </a:xfrm>
        </p:spPr>
        <p:txBody>
          <a:bodyPr/>
          <a:lstStyle/>
          <a:p>
            <a:pPr algn="ctr"/>
            <a:r>
              <a:rPr lang="ar-IQ" dirty="0"/>
              <a:t>الاهداف السلوكية</a:t>
            </a:r>
          </a:p>
        </p:txBody>
      </p:sp>
      <p:sp>
        <p:nvSpPr>
          <p:cNvPr id="3" name="Content Placeholder 2"/>
          <p:cNvSpPr>
            <a:spLocks noGrp="1"/>
          </p:cNvSpPr>
          <p:nvPr>
            <p:ph idx="1"/>
          </p:nvPr>
        </p:nvSpPr>
        <p:spPr>
          <a:xfrm>
            <a:off x="4356100" y="2080684"/>
            <a:ext cx="5808133" cy="2189760"/>
          </a:xfrm>
        </p:spPr>
        <p:txBody>
          <a:bodyPr>
            <a:normAutofit lnSpcReduction="10000"/>
          </a:bodyPr>
          <a:lstStyle/>
          <a:p>
            <a:pPr>
              <a:buClr>
                <a:srgbClr val="F496CB">
                  <a:lumMod val="75000"/>
                </a:srgbClr>
              </a:buClr>
              <a:buFont typeface="Wingdings" panose="05000000000000000000" pitchFamily="2" charset="2"/>
              <a:buChar char="v"/>
            </a:pPr>
            <a:r>
              <a:rPr lang="ar-IQ" sz="2800" dirty="0">
                <a:solidFill>
                  <a:schemeClr val="tx1"/>
                </a:solidFill>
              </a:rPr>
              <a:t> ان يعريف الطالب حقوق الانسان</a:t>
            </a:r>
          </a:p>
          <a:p>
            <a:pPr>
              <a:buClr>
                <a:srgbClr val="F496CB">
                  <a:lumMod val="75000"/>
                </a:srgbClr>
              </a:buClr>
              <a:buFont typeface="Wingdings" panose="05000000000000000000" pitchFamily="2" charset="2"/>
              <a:buChar char="v"/>
            </a:pPr>
            <a:r>
              <a:rPr lang="ar-IQ" sz="2800" dirty="0">
                <a:solidFill>
                  <a:schemeClr val="tx1"/>
                </a:solidFill>
              </a:rPr>
              <a:t>أن يذكر الطالب الاتفاقيات والمواثيق الدولية</a:t>
            </a:r>
          </a:p>
          <a:p>
            <a:pPr>
              <a:buClr>
                <a:srgbClr val="F496CB">
                  <a:lumMod val="75000"/>
                </a:srgbClr>
              </a:buClr>
              <a:buFont typeface="Wingdings" panose="05000000000000000000" pitchFamily="2" charset="2"/>
              <a:buChar char="v"/>
            </a:pPr>
            <a:r>
              <a:rPr lang="ar-IQ" sz="2800" dirty="0">
                <a:solidFill>
                  <a:schemeClr val="tx1"/>
                </a:solidFill>
              </a:rPr>
              <a:t>ان يفهم الطالب مفهوم الدستور. </a:t>
            </a:r>
          </a:p>
          <a:p>
            <a:pPr>
              <a:lnSpc>
                <a:spcPct val="150000"/>
              </a:lnSpc>
              <a:buFont typeface="Wingdings" panose="05000000000000000000" pitchFamily="2" charset="2"/>
              <a:buChar char="v"/>
            </a:pPr>
            <a:r>
              <a:rPr lang="ar-IQ" sz="2800" dirty="0">
                <a:solidFill>
                  <a:schemeClr val="tx1"/>
                </a:solidFill>
              </a:rPr>
              <a:t>ان يميز الطالب بين انواع الدساتير.</a:t>
            </a:r>
          </a:p>
        </p:txBody>
      </p:sp>
      <p:pic>
        <p:nvPicPr>
          <p:cNvPr id="4" name="Image 0" descr="preencoded.png">
            <a:extLst>
              <a:ext uri="{FF2B5EF4-FFF2-40B4-BE49-F238E27FC236}">
                <a16:creationId xmlns:a16="http://schemas.microsoft.com/office/drawing/2014/main" id="{ECD17960-6451-29F8-26B2-0D7DD429ED99}"/>
              </a:ext>
            </a:extLst>
          </p:cNvPr>
          <p:cNvPicPr>
            <a:picLocks noChangeAspect="1"/>
          </p:cNvPicPr>
          <p:nvPr/>
        </p:nvPicPr>
        <p:blipFill>
          <a:blip r:embed="rId2"/>
          <a:stretch>
            <a:fillRect/>
          </a:stretch>
        </p:blipFill>
        <p:spPr>
          <a:xfrm>
            <a:off x="0" y="0"/>
            <a:ext cx="4580467" cy="6870701"/>
          </a:xfrm>
          <a:prstGeom prst="rect">
            <a:avLst/>
          </a:prstGeom>
        </p:spPr>
      </p:pic>
    </p:spTree>
    <p:extLst>
      <p:ext uri="{BB962C8B-B14F-4D97-AF65-F5344CB8AC3E}">
        <p14:creationId xmlns:p14="http://schemas.microsoft.com/office/powerpoint/2010/main" val="386940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3A0862-7F41-341C-5008-F5D1370FF51E}"/>
              </a:ext>
            </a:extLst>
          </p:cNvPr>
          <p:cNvSpPr>
            <a:spLocks noGrp="1"/>
          </p:cNvSpPr>
          <p:nvPr>
            <p:ph type="title"/>
          </p:nvPr>
        </p:nvSpPr>
        <p:spPr/>
        <p:txBody>
          <a:bodyPr/>
          <a:lstStyle/>
          <a:p>
            <a:pPr algn="ctr"/>
            <a:endParaRPr lang="ar-IQ" b="1" dirty="0">
              <a:solidFill>
                <a:schemeClr val="accent2"/>
              </a:solidFill>
            </a:endParaRPr>
          </a:p>
        </p:txBody>
      </p:sp>
      <p:sp>
        <p:nvSpPr>
          <p:cNvPr id="3" name="عنصر نائب للمحتوى 2">
            <a:extLst>
              <a:ext uri="{FF2B5EF4-FFF2-40B4-BE49-F238E27FC236}">
                <a16:creationId xmlns:a16="http://schemas.microsoft.com/office/drawing/2014/main" id="{D4430081-13E7-123B-D36E-F30DE5A9A2DE}"/>
              </a:ext>
            </a:extLst>
          </p:cNvPr>
          <p:cNvSpPr>
            <a:spLocks noGrp="1"/>
          </p:cNvSpPr>
          <p:nvPr>
            <p:ph idx="1"/>
          </p:nvPr>
        </p:nvSpPr>
        <p:spPr/>
        <p:txBody>
          <a:bodyPr/>
          <a:lstStyle/>
          <a:p>
            <a:pPr marL="0" marR="0" lvl="0" indent="0"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ar-IQ" sz="2800" b="1" i="0" u="none" strike="noStrike" kern="1200" cap="all" spc="200" normalizeH="0" baseline="0" noProof="0" dirty="0">
                <a:ln>
                  <a:noFill/>
                </a:ln>
                <a:solidFill>
                  <a:srgbClr val="000000"/>
                </a:solidFill>
                <a:effectLst/>
                <a:uLnTx/>
                <a:uFillTx/>
                <a:latin typeface="Calibri Light" panose="020F0302020204030204"/>
                <a:ea typeface="+mn-ea"/>
                <a:cs typeface="Arial" panose="020B0604020202020204" pitchFamily="34" charset="0"/>
              </a:rPr>
              <a:t> </a:t>
            </a:r>
            <a:r>
              <a:rPr kumimoji="0" lang="ar-IQ" sz="4800" b="1" i="0" u="none" strike="noStrike" kern="1200" cap="none" spc="-50" normalizeH="0" baseline="0" noProof="0" dirty="0">
                <a:ln>
                  <a:noFill/>
                </a:ln>
                <a:solidFill>
                  <a:srgbClr val="BD582C"/>
                </a:solidFill>
                <a:effectLst/>
                <a:uLnTx/>
                <a:uFillTx/>
                <a:latin typeface="Calibri Light" panose="020F0302020204030204"/>
                <a:ea typeface="+mj-ea"/>
                <a:cs typeface="Times New Roman" panose="02020603050405020304" pitchFamily="18" charset="0"/>
              </a:rPr>
              <a:t>الفئة المستهدفة </a:t>
            </a:r>
            <a:endParaRPr kumimoji="0" lang="ar-IQ" sz="2800" b="1" i="0" u="none" strike="noStrike" kern="1200" cap="all" spc="200" normalizeH="0" baseline="0" noProof="0" dirty="0">
              <a:ln>
                <a:noFill/>
              </a:ln>
              <a:solidFill>
                <a:srgbClr val="000000"/>
              </a:solidFill>
              <a:effectLst/>
              <a:uLnTx/>
              <a:uFillTx/>
              <a:latin typeface="Calibri Light" panose="020F0302020204030204"/>
              <a:ea typeface="+mn-ea"/>
              <a:cs typeface="Arial" panose="020B0604020202020204" pitchFamily="34" charset="0"/>
            </a:endParaRPr>
          </a:p>
          <a:p>
            <a:pPr marL="0" marR="0" lvl="0" indent="0"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ar-IQ" sz="2800" b="1" i="0" u="none" strike="noStrike" kern="1200" cap="all" spc="200" normalizeH="0" baseline="0" noProof="0" dirty="0">
                <a:ln>
                  <a:noFill/>
                </a:ln>
                <a:solidFill>
                  <a:srgbClr val="000000"/>
                </a:solidFill>
                <a:effectLst/>
                <a:uLnTx/>
                <a:uFillTx/>
                <a:latin typeface="Calibri Light" panose="020F0302020204030204"/>
                <a:ea typeface="+mn-ea"/>
                <a:cs typeface="Arial" panose="020B0604020202020204" pitchFamily="34" charset="0"/>
              </a:rPr>
              <a:t>طلبة المرحلة الأولى- قسم القانون</a:t>
            </a:r>
          </a:p>
          <a:p>
            <a:pPr marL="0" marR="0" lvl="0" indent="0"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ar-IQ" sz="2800" b="1" cap="all" spc="200" dirty="0">
                <a:solidFill>
                  <a:schemeClr val="accent2"/>
                </a:solidFill>
                <a:latin typeface="Calibri Light" panose="020F0302020204030204"/>
                <a:cs typeface="Arial" panose="020B0604020202020204" pitchFamily="34" charset="0"/>
              </a:rPr>
              <a:t>مكان انعقاد المحاضرة</a:t>
            </a:r>
          </a:p>
          <a:p>
            <a:pPr marL="0" marR="0" lvl="0" indent="0"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ar-IQ" sz="2800" b="1" cap="all" spc="200" dirty="0">
                <a:solidFill>
                  <a:srgbClr val="000000"/>
                </a:solidFill>
                <a:latin typeface="Calibri Light" panose="020F0302020204030204"/>
                <a:cs typeface="Arial" panose="020B0604020202020204" pitchFamily="34" charset="0"/>
              </a:rPr>
              <a:t>كلية الشرق الأوسط- قاعات قسم القانون</a:t>
            </a:r>
            <a:endParaRPr kumimoji="0" lang="ar-IQ" sz="2800" b="1" i="0" u="none" strike="noStrike" kern="1200" cap="all" spc="200" normalizeH="0" baseline="0" noProof="0" dirty="0">
              <a:ln>
                <a:noFill/>
              </a:ln>
              <a:solidFill>
                <a:srgbClr val="000000"/>
              </a:solidFill>
              <a:effectLst/>
              <a:uLnTx/>
              <a:uFillTx/>
              <a:latin typeface="Calibri Light" panose="020F0302020204030204"/>
              <a:ea typeface="+mn-ea"/>
              <a:cs typeface="Arial" panose="020B0604020202020204" pitchFamily="34" charset="0"/>
            </a:endParaRPr>
          </a:p>
          <a:p>
            <a:endParaRPr lang="ar-IQ" dirty="0"/>
          </a:p>
        </p:txBody>
      </p:sp>
    </p:spTree>
    <p:extLst>
      <p:ext uri="{BB962C8B-B14F-4D97-AF65-F5344CB8AC3E}">
        <p14:creationId xmlns:p14="http://schemas.microsoft.com/office/powerpoint/2010/main" val="137822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E802B7-B103-C317-D740-51D8DC1FC98D}"/>
              </a:ext>
            </a:extLst>
          </p:cNvPr>
          <p:cNvSpPr>
            <a:spLocks noGrp="1"/>
          </p:cNvSpPr>
          <p:nvPr>
            <p:ph type="title"/>
          </p:nvPr>
        </p:nvSpPr>
        <p:spPr/>
        <p:txBody>
          <a:bodyPr/>
          <a:lstStyle/>
          <a:p>
            <a:pPr algn="ctr"/>
            <a:r>
              <a:rPr lang="ar-IQ" dirty="0"/>
              <a:t>طرائق التدريس المتوقع استخدامها</a:t>
            </a:r>
          </a:p>
        </p:txBody>
      </p:sp>
      <p:sp>
        <p:nvSpPr>
          <p:cNvPr id="3" name="عنصر نائب للمحتوى 2">
            <a:extLst>
              <a:ext uri="{FF2B5EF4-FFF2-40B4-BE49-F238E27FC236}">
                <a16:creationId xmlns:a16="http://schemas.microsoft.com/office/drawing/2014/main" id="{1760A2CA-2C11-5521-1697-34E99DAF2A7F}"/>
              </a:ext>
            </a:extLst>
          </p:cNvPr>
          <p:cNvSpPr>
            <a:spLocks noGrp="1"/>
          </p:cNvSpPr>
          <p:nvPr>
            <p:ph idx="1"/>
          </p:nvPr>
        </p:nvSpPr>
        <p:spPr/>
        <p:txBody>
          <a:bodyPr>
            <a:normAutofit/>
          </a:bodyPr>
          <a:lstStyle/>
          <a:p>
            <a:r>
              <a:rPr lang="ar-IQ" sz="2800" b="1" dirty="0">
                <a:solidFill>
                  <a:schemeClr val="accent2"/>
                </a:solidFill>
              </a:rPr>
              <a:t>طريقة التعليم المدمج وتشمل: </a:t>
            </a:r>
          </a:p>
          <a:p>
            <a:r>
              <a:rPr lang="ar-IQ" sz="2800" b="1" dirty="0"/>
              <a:t>- طريقة الحوار والمناقشة</a:t>
            </a:r>
          </a:p>
          <a:p>
            <a:r>
              <a:rPr lang="ar-IQ" sz="2800" b="1" dirty="0"/>
              <a:t>- طريقة التعليم التعاوني</a:t>
            </a:r>
          </a:p>
          <a:p>
            <a:r>
              <a:rPr lang="ar-IQ" sz="2800" b="1" dirty="0"/>
              <a:t>- طريقة التعليم النشط</a:t>
            </a:r>
          </a:p>
        </p:txBody>
      </p:sp>
    </p:spTree>
    <p:extLst>
      <p:ext uri="{BB962C8B-B14F-4D97-AF65-F5344CB8AC3E}">
        <p14:creationId xmlns:p14="http://schemas.microsoft.com/office/powerpoint/2010/main" val="285083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IQ"/>
          </a:p>
        </p:txBody>
      </p:sp>
      <p:sp>
        <p:nvSpPr>
          <p:cNvPr id="2" name="عنوان 1">
            <a:extLst>
              <a:ext uri="{FF2B5EF4-FFF2-40B4-BE49-F238E27FC236}">
                <a16:creationId xmlns:a16="http://schemas.microsoft.com/office/drawing/2014/main" id="{8FC4AB56-D2F9-D673-E4E5-668EC07FFB23}"/>
              </a:ext>
            </a:extLst>
          </p:cNvPr>
          <p:cNvSpPr>
            <a:spLocks noGrp="1"/>
          </p:cNvSpPr>
          <p:nvPr>
            <p:ph type="title"/>
          </p:nvPr>
        </p:nvSpPr>
        <p:spPr>
          <a:xfrm>
            <a:off x="1097280" y="516835"/>
            <a:ext cx="5977937" cy="1666501"/>
          </a:xfrm>
        </p:spPr>
        <p:txBody>
          <a:bodyPr>
            <a:normAutofit/>
          </a:bodyPr>
          <a:lstStyle/>
          <a:p>
            <a:r>
              <a:rPr lang="ar-IQ" sz="4000" dirty="0">
                <a:solidFill>
                  <a:srgbClr val="FFFFFF"/>
                </a:solidFill>
              </a:rPr>
              <a:t>هل يحق للنساء الترشيح للانتخابات في دستور 1958 ؟</a:t>
            </a:r>
            <a:br>
              <a:rPr lang="ar-IQ" sz="4000" dirty="0">
                <a:solidFill>
                  <a:srgbClr val="FFFFFF"/>
                </a:solidFill>
              </a:rPr>
            </a:br>
            <a:endParaRPr lang="ar-IQ" sz="4000" dirty="0">
              <a:solidFill>
                <a:srgbClr val="FFFFFF"/>
              </a:solidFill>
            </a:endParaRPr>
          </a:p>
        </p:txBody>
      </p:sp>
      <p:sp>
        <p:nvSpPr>
          <p:cNvPr id="3" name="عنصر نائب للمحتوى 2">
            <a:extLst>
              <a:ext uri="{FF2B5EF4-FFF2-40B4-BE49-F238E27FC236}">
                <a16:creationId xmlns:a16="http://schemas.microsoft.com/office/drawing/2014/main" id="{93931581-643A-83A8-9F66-0B0C13BDF1B2}"/>
              </a:ext>
            </a:extLst>
          </p:cNvPr>
          <p:cNvSpPr>
            <a:spLocks noGrp="1"/>
          </p:cNvSpPr>
          <p:nvPr>
            <p:ph idx="1"/>
          </p:nvPr>
        </p:nvSpPr>
        <p:spPr>
          <a:xfrm>
            <a:off x="1097279" y="2236304"/>
            <a:ext cx="5977938" cy="3652667"/>
          </a:xfrm>
        </p:spPr>
        <p:txBody>
          <a:bodyPr>
            <a:normAutofit/>
          </a:bodyPr>
          <a:lstStyle/>
          <a:p>
            <a:endParaRPr lang="ar-IQ" sz="1800">
              <a:solidFill>
                <a:srgbClr val="FFFFFF"/>
              </a:solidFill>
            </a:endParaRPr>
          </a:p>
          <a:p>
            <a:endParaRPr lang="ar-IQ" sz="1800">
              <a:solidFill>
                <a:srgbClr val="FFFFFF"/>
              </a:solidFill>
            </a:endParaRPr>
          </a:p>
        </p:txBody>
      </p:sp>
      <p:sp>
        <p:nvSpPr>
          <p:cNvPr id="16" name="Rectangle 15">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IQ"/>
          </a:p>
        </p:txBody>
      </p:sp>
      <p:pic>
        <p:nvPicPr>
          <p:cNvPr id="7" name="صورة 6">
            <a:extLst>
              <a:ext uri="{FF2B5EF4-FFF2-40B4-BE49-F238E27FC236}">
                <a16:creationId xmlns:a16="http://schemas.microsoft.com/office/drawing/2014/main" id="{98253EB1-326C-5C12-5EC7-FDCED1159978}"/>
              </a:ext>
            </a:extLst>
          </p:cNvPr>
          <p:cNvPicPr>
            <a:picLocks noChangeAspect="1"/>
          </p:cNvPicPr>
          <p:nvPr/>
        </p:nvPicPr>
        <p:blipFill>
          <a:blip r:embed="rId2"/>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1340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4170878" y="1061867"/>
            <a:ext cx="4693742" cy="586681"/>
          </a:xfrm>
          <a:prstGeom prst="rect">
            <a:avLst/>
          </a:prstGeom>
          <a:noFill/>
          <a:ln/>
        </p:spPr>
        <p:txBody>
          <a:bodyPr wrap="none" lIns="0" tIns="0" rIns="0" bIns="0" rtlCol="0" anchor="t"/>
          <a:lstStyle/>
          <a:p>
            <a:pPr algn="r" defTabSz="761970" rtl="1">
              <a:lnSpc>
                <a:spcPts val="4583"/>
              </a:lnSpc>
            </a:pPr>
            <a:r>
              <a:rPr lang="ar-IQ" sz="3667" dirty="0">
                <a:solidFill>
                  <a:srgbClr val="1F1E1E"/>
                </a:solidFill>
                <a:latin typeface="Red Hat Text" pitchFamily="34" charset="0"/>
                <a:ea typeface="Red Hat Text" pitchFamily="34" charset="-122"/>
                <a:cs typeface="Arial" panose="020B0604020202020204" pitchFamily="34" charset="0"/>
              </a:rPr>
              <a:t>حقوق الانسان</a:t>
            </a:r>
          </a:p>
          <a:p>
            <a:pPr algn="r" defTabSz="761970" rtl="1">
              <a:lnSpc>
                <a:spcPts val="4583"/>
              </a:lnSpc>
            </a:pPr>
            <a:endParaRPr lang="en-US" sz="3667" dirty="0">
              <a:solidFill>
                <a:prstClr val="black"/>
              </a:solidFill>
              <a:latin typeface="Calibri" panose="020F0502020204030204"/>
            </a:endParaRPr>
          </a:p>
        </p:txBody>
      </p:sp>
      <p:sp>
        <p:nvSpPr>
          <p:cNvPr id="4" name="Text 1"/>
          <p:cNvSpPr/>
          <p:nvPr/>
        </p:nvSpPr>
        <p:spPr>
          <a:xfrm>
            <a:off x="4873558" y="2121455"/>
            <a:ext cx="5521114" cy="2110077"/>
          </a:xfrm>
          <a:prstGeom prst="rect">
            <a:avLst/>
          </a:prstGeom>
          <a:noFill/>
          <a:ln/>
        </p:spPr>
        <p:txBody>
          <a:bodyPr wrap="square" lIns="0" tIns="0" rIns="0" bIns="0" rtlCol="0" anchor="t"/>
          <a:lstStyle/>
          <a:p>
            <a:pPr algn="justLow" defTabSz="761970" rtl="1">
              <a:lnSpc>
                <a:spcPct val="150000"/>
              </a:lnSpc>
            </a:pPr>
            <a:r>
              <a:rPr lang="en-US" sz="2800" dirty="0">
                <a:solidFill>
                  <a:srgbClr val="3B3535"/>
                </a:solidFill>
                <a:latin typeface="Roboto Light" pitchFamily="34" charset="0"/>
                <a:ea typeface="Roboto Light" pitchFamily="34" charset="-122"/>
                <a:cs typeface="Roboto Light" pitchFamily="34" charset="-120"/>
              </a:rPr>
              <a:t>حقوق الإنسان هي المبادئ الأساسية التي تحمي كرامة وحقوق جميع البشر بغض النظر عن </a:t>
            </a:r>
            <a:r>
              <a:rPr lang="en-US" sz="2800" dirty="0" err="1">
                <a:solidFill>
                  <a:srgbClr val="3B3535"/>
                </a:solidFill>
                <a:latin typeface="Roboto Light" pitchFamily="34" charset="0"/>
                <a:ea typeface="Roboto Light" pitchFamily="34" charset="-122"/>
                <a:cs typeface="Roboto Light" pitchFamily="34" charset="-120"/>
              </a:rPr>
              <a:t>الخلفية</a:t>
            </a:r>
            <a:r>
              <a:rPr lang="en-US" sz="2800" dirty="0">
                <a:solidFill>
                  <a:srgbClr val="3B3535"/>
                </a:solidFill>
                <a:latin typeface="Roboto Light" pitchFamily="34" charset="0"/>
                <a:ea typeface="Roboto Light" pitchFamily="34" charset="-122"/>
                <a:cs typeface="Roboto Light" pitchFamily="34" charset="-120"/>
              </a:rPr>
              <a:t> </a:t>
            </a:r>
            <a:r>
              <a:rPr lang="ar-IQ" sz="2800" dirty="0">
                <a:solidFill>
                  <a:srgbClr val="3B3535"/>
                </a:solidFill>
                <a:latin typeface="Roboto Light" pitchFamily="34" charset="0"/>
                <a:ea typeface="Roboto Light" pitchFamily="34" charset="-122"/>
                <a:cs typeface="Roboto Light" pitchFamily="34" charset="-120"/>
              </a:rPr>
              <a:t>او الظروف. </a:t>
            </a:r>
            <a:endParaRPr lang="en-US" sz="2800" dirty="0">
              <a:solidFill>
                <a:prstClr val="black"/>
              </a:solidFill>
              <a:latin typeface="Calibri" panose="020F0502020204030204"/>
            </a:endParaRPr>
          </a:p>
        </p:txBody>
      </p:sp>
      <p:sp>
        <p:nvSpPr>
          <p:cNvPr id="5" name="Shape 2"/>
          <p:cNvSpPr/>
          <p:nvPr/>
        </p:nvSpPr>
        <p:spPr>
          <a:xfrm>
            <a:off x="5270104" y="4462760"/>
            <a:ext cx="319088" cy="319088"/>
          </a:xfrm>
          <a:prstGeom prst="roundRect">
            <a:avLst>
              <a:gd name="adj" fmla="val 23878209"/>
            </a:avLst>
          </a:prstGeom>
          <a:noFill/>
          <a:ln w="7620">
            <a:solidFill>
              <a:srgbClr val="FFFFFF"/>
            </a:solidFill>
            <a:prstDash val="solid"/>
          </a:ln>
        </p:spPr>
        <p:txBody>
          <a:bodyPr/>
          <a:lstStyle/>
          <a:p>
            <a:pPr algn="r" defTabSz="761970" rtl="1"/>
            <a:endParaRPr lang="ar-IQ" sz="1500">
              <a:solidFill>
                <a:prstClr val="black"/>
              </a:solidFill>
              <a:latin typeface="Calibri" panose="020F0502020204030204"/>
              <a:cs typeface="Arial" panose="020B0604020202020204" pitchFamily="34" charset="0"/>
            </a:endParaRPr>
          </a:p>
        </p:txBody>
      </p:sp>
      <p:sp>
        <p:nvSpPr>
          <p:cNvPr id="8" name="مستطيل 7">
            <a:extLst>
              <a:ext uri="{FF2B5EF4-FFF2-40B4-BE49-F238E27FC236}">
                <a16:creationId xmlns:a16="http://schemas.microsoft.com/office/drawing/2014/main" id="{DCE60C8C-FD7F-0B6B-9B45-EADB7B504E0C}"/>
              </a:ext>
            </a:extLst>
          </p:cNvPr>
          <p:cNvSpPr/>
          <p:nvPr/>
        </p:nvSpPr>
        <p:spPr>
          <a:xfrm>
            <a:off x="10677072" y="6440714"/>
            <a:ext cx="1406071" cy="3356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761970" rtl="1"/>
            <a:endParaRPr lang="ar-IQ" sz="1500">
              <a:solidFill>
                <a:prstClr val="white"/>
              </a:solidFill>
              <a:latin typeface="Calibri" panose="020F0502020204030204"/>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49B5C6-7CB3-EB1A-DCDB-A629FADEF599}"/>
              </a:ext>
            </a:extLst>
          </p:cNvPr>
          <p:cNvSpPr>
            <a:spLocks noGrp="1"/>
          </p:cNvSpPr>
          <p:nvPr>
            <p:ph type="title"/>
          </p:nvPr>
        </p:nvSpPr>
        <p:spPr/>
        <p:txBody>
          <a:bodyPr/>
          <a:lstStyle/>
          <a:p>
            <a:pPr algn="ctr"/>
            <a:r>
              <a:rPr lang="ar-IQ" dirty="0"/>
              <a:t>تعريف حقوق الانسان</a:t>
            </a:r>
          </a:p>
        </p:txBody>
      </p:sp>
      <p:sp>
        <p:nvSpPr>
          <p:cNvPr id="4" name="Text 6">
            <a:extLst>
              <a:ext uri="{FF2B5EF4-FFF2-40B4-BE49-F238E27FC236}">
                <a16:creationId xmlns:a16="http://schemas.microsoft.com/office/drawing/2014/main" id="{E86DC123-5075-7CF5-4778-37B26257C91F}"/>
              </a:ext>
            </a:extLst>
          </p:cNvPr>
          <p:cNvSpPr/>
          <p:nvPr/>
        </p:nvSpPr>
        <p:spPr>
          <a:xfrm>
            <a:off x="5957654" y="2745110"/>
            <a:ext cx="3928586" cy="1149072"/>
          </a:xfrm>
          <a:prstGeom prst="rect">
            <a:avLst/>
          </a:prstGeom>
          <a:noFill/>
          <a:ln/>
        </p:spPr>
        <p:txBody>
          <a:bodyPr wrap="square" lIns="0" tIns="0" rIns="0" bIns="0" rtlCol="0" anchor="t"/>
          <a:lstStyle/>
          <a:p>
            <a:pPr algn="ctr" defTabSz="914400" rtl="1">
              <a:lnSpc>
                <a:spcPts val="3000"/>
              </a:lnSpc>
            </a:pPr>
            <a:r>
              <a:rPr lang="ar-IQ" sz="1850" b="1" dirty="0">
                <a:solidFill>
                  <a:srgbClr val="3B3535"/>
                </a:solidFill>
                <a:latin typeface="Roboto Light" pitchFamily="34" charset="0"/>
                <a:ea typeface="Roboto Light" pitchFamily="34" charset="-122"/>
                <a:cs typeface="Roboto Light" pitchFamily="34" charset="-120"/>
              </a:rPr>
              <a:t>الحماية القانونية</a:t>
            </a:r>
            <a:endParaRPr lang="en-US" sz="1850" b="1" dirty="0">
              <a:solidFill>
                <a:srgbClr val="3B3535"/>
              </a:solidFill>
              <a:latin typeface="Roboto Light" pitchFamily="34" charset="0"/>
              <a:ea typeface="Roboto Light" pitchFamily="34" charset="-122"/>
              <a:cs typeface="Roboto Light" pitchFamily="34" charset="-120"/>
            </a:endParaRPr>
          </a:p>
          <a:p>
            <a:pPr algn="r" defTabSz="914400" rtl="1">
              <a:lnSpc>
                <a:spcPts val="3000"/>
              </a:lnSpc>
            </a:pPr>
            <a:r>
              <a:rPr lang="en-US" sz="1850" dirty="0" err="1">
                <a:solidFill>
                  <a:srgbClr val="3B3535"/>
                </a:solidFill>
                <a:latin typeface="Roboto Light" pitchFamily="34" charset="0"/>
                <a:ea typeface="Roboto Light" pitchFamily="34" charset="-122"/>
                <a:cs typeface="Roboto Light" pitchFamily="34" charset="-120"/>
              </a:rPr>
              <a:t>تم</a:t>
            </a:r>
            <a:r>
              <a:rPr lang="en-US" sz="1850" dirty="0">
                <a:solidFill>
                  <a:srgbClr val="3B3535"/>
                </a:solidFill>
                <a:latin typeface="Roboto Light" pitchFamily="34" charset="0"/>
                <a:ea typeface="Roboto Light" pitchFamily="34" charset="-122"/>
                <a:cs typeface="Roboto Light" pitchFamily="34" charset="-120"/>
              </a:rPr>
              <a:t> تقنين هذه الحقوق في قوانين ومواثيق دولية لضمان حمايتها وتطبيقها على أرض الواقع.</a:t>
            </a:r>
            <a:endParaRPr lang="en-US" sz="1850" dirty="0">
              <a:solidFill>
                <a:prstClr val="black"/>
              </a:solidFill>
              <a:latin typeface="Calibri" panose="020F0502020204030204"/>
            </a:endParaRPr>
          </a:p>
        </p:txBody>
      </p:sp>
      <p:sp>
        <p:nvSpPr>
          <p:cNvPr id="5" name="Text 4">
            <a:extLst>
              <a:ext uri="{FF2B5EF4-FFF2-40B4-BE49-F238E27FC236}">
                <a16:creationId xmlns:a16="http://schemas.microsoft.com/office/drawing/2014/main" id="{76AA75B6-ECCA-29D2-9888-0C9ABE7283EF}"/>
              </a:ext>
            </a:extLst>
          </p:cNvPr>
          <p:cNvSpPr/>
          <p:nvPr/>
        </p:nvSpPr>
        <p:spPr>
          <a:xfrm>
            <a:off x="677334" y="2822240"/>
            <a:ext cx="3928586" cy="1243922"/>
          </a:xfrm>
          <a:prstGeom prst="rect">
            <a:avLst/>
          </a:prstGeom>
          <a:noFill/>
          <a:ln/>
        </p:spPr>
        <p:txBody>
          <a:bodyPr wrap="square" lIns="0" tIns="0" rIns="0" bIns="0" rtlCol="0" anchor="t"/>
          <a:lstStyle/>
          <a:p>
            <a:pPr algn="ctr" defTabSz="914400" rtl="1">
              <a:lnSpc>
                <a:spcPts val="3000"/>
              </a:lnSpc>
            </a:pPr>
            <a:r>
              <a:rPr lang="ar-IQ" sz="1850" b="1" dirty="0">
                <a:solidFill>
                  <a:srgbClr val="3B3535"/>
                </a:solidFill>
                <a:latin typeface="Roboto Light" pitchFamily="34" charset="0"/>
                <a:ea typeface="Roboto Light" pitchFamily="34" charset="-122"/>
                <a:cs typeface="Roboto Light" pitchFamily="34" charset="-120"/>
              </a:rPr>
              <a:t>الكرامة الانسانية</a:t>
            </a:r>
            <a:endParaRPr lang="en-US" sz="1850" b="1" dirty="0">
              <a:solidFill>
                <a:srgbClr val="3B3535"/>
              </a:solidFill>
              <a:latin typeface="Roboto Light" pitchFamily="34" charset="0"/>
              <a:ea typeface="Roboto Light" pitchFamily="34" charset="-122"/>
              <a:cs typeface="Roboto Light" pitchFamily="34" charset="-120"/>
            </a:endParaRPr>
          </a:p>
          <a:p>
            <a:pPr algn="r" defTabSz="914400" rtl="1">
              <a:lnSpc>
                <a:spcPts val="3000"/>
              </a:lnSpc>
            </a:pPr>
            <a:r>
              <a:rPr lang="en-US" sz="1850" dirty="0" err="1">
                <a:solidFill>
                  <a:srgbClr val="3B3535"/>
                </a:solidFill>
                <a:latin typeface="Roboto Light" pitchFamily="34" charset="0"/>
                <a:ea typeface="Roboto Light" pitchFamily="34" charset="-122"/>
                <a:cs typeface="Roboto Light" pitchFamily="34" charset="-120"/>
              </a:rPr>
              <a:t>تنطلق</a:t>
            </a:r>
            <a:r>
              <a:rPr lang="en-US" sz="1850" dirty="0">
                <a:solidFill>
                  <a:srgbClr val="3B3535"/>
                </a:solidFill>
                <a:latin typeface="Roboto Light" pitchFamily="34" charset="0"/>
                <a:ea typeface="Roboto Light" pitchFamily="34" charset="-122"/>
                <a:cs typeface="Roboto Light" pitchFamily="34" charset="-120"/>
              </a:rPr>
              <a:t> حقوق الإنسان من مبدأ أساسي وهو كرامة الإنسان وعدم التمييز بين البشر.</a:t>
            </a:r>
            <a:endParaRPr lang="en-US" sz="1850" dirty="0">
              <a:solidFill>
                <a:prstClr val="black"/>
              </a:solidFill>
              <a:latin typeface="Calibri" panose="020F0502020204030204"/>
            </a:endParaRPr>
          </a:p>
        </p:txBody>
      </p:sp>
      <p:sp>
        <p:nvSpPr>
          <p:cNvPr id="6" name="Text 2">
            <a:extLst>
              <a:ext uri="{FF2B5EF4-FFF2-40B4-BE49-F238E27FC236}">
                <a16:creationId xmlns:a16="http://schemas.microsoft.com/office/drawing/2014/main" id="{5A624D59-63A9-D559-AD71-F1E430D4E041}"/>
              </a:ext>
            </a:extLst>
          </p:cNvPr>
          <p:cNvSpPr/>
          <p:nvPr/>
        </p:nvSpPr>
        <p:spPr>
          <a:xfrm>
            <a:off x="2694562" y="4554455"/>
            <a:ext cx="4523118" cy="1149072"/>
          </a:xfrm>
          <a:prstGeom prst="rect">
            <a:avLst/>
          </a:prstGeom>
          <a:noFill/>
          <a:ln/>
        </p:spPr>
        <p:txBody>
          <a:bodyPr wrap="square" lIns="0" tIns="0" rIns="0" bIns="0" rtlCol="0" anchor="t"/>
          <a:lstStyle/>
          <a:p>
            <a:pPr algn="ctr" defTabSz="914400" rtl="1">
              <a:lnSpc>
                <a:spcPts val="3000"/>
              </a:lnSpc>
            </a:pPr>
            <a:r>
              <a:rPr lang="ar-IQ" sz="1850" b="1" dirty="0">
                <a:solidFill>
                  <a:srgbClr val="3B3535"/>
                </a:solidFill>
                <a:latin typeface="Roboto Light" pitchFamily="34" charset="0"/>
                <a:ea typeface="Roboto Light" pitchFamily="34" charset="-122"/>
                <a:cs typeface="Roboto Light" pitchFamily="34" charset="-120"/>
              </a:rPr>
              <a:t>المبادئ الانسانية</a:t>
            </a:r>
            <a:endParaRPr lang="en-US" sz="1850" b="1" dirty="0">
              <a:solidFill>
                <a:srgbClr val="3B3535"/>
              </a:solidFill>
              <a:latin typeface="Roboto Light" pitchFamily="34" charset="0"/>
              <a:ea typeface="Roboto Light" pitchFamily="34" charset="-122"/>
              <a:cs typeface="Roboto Light" pitchFamily="34" charset="-120"/>
            </a:endParaRPr>
          </a:p>
          <a:p>
            <a:pPr algn="r" defTabSz="914400" rtl="1">
              <a:lnSpc>
                <a:spcPts val="3000"/>
              </a:lnSpc>
            </a:pPr>
            <a:r>
              <a:rPr lang="en-US" sz="1850" dirty="0" err="1">
                <a:solidFill>
                  <a:srgbClr val="3B3535"/>
                </a:solidFill>
                <a:latin typeface="Roboto Light" pitchFamily="34" charset="0"/>
                <a:ea typeface="Roboto Light" pitchFamily="34" charset="-122"/>
                <a:cs typeface="Roboto Light" pitchFamily="34" charset="-120"/>
              </a:rPr>
              <a:t>حقوق</a:t>
            </a:r>
            <a:r>
              <a:rPr lang="en-US" sz="1850" dirty="0">
                <a:solidFill>
                  <a:srgbClr val="3B3535"/>
                </a:solidFill>
                <a:latin typeface="Roboto Light" pitchFamily="34" charset="0"/>
                <a:ea typeface="Roboto Light" pitchFamily="34" charset="-122"/>
                <a:cs typeface="Roboto Light" pitchFamily="34" charset="-120"/>
              </a:rPr>
              <a:t> الإنسان هي الحقوق والحريات الأساسية التي تتمتع بها جميع البشر بغض النظر عن الجنس أو العرق أو الدين أو اللغة.</a:t>
            </a:r>
            <a:endParaRPr lang="en-US" sz="1850" dirty="0">
              <a:solidFill>
                <a:prstClr val="black"/>
              </a:solidFill>
              <a:latin typeface="Calibri" panose="020F0502020204030204"/>
            </a:endParaRPr>
          </a:p>
        </p:txBody>
      </p:sp>
    </p:spTree>
    <p:extLst>
      <p:ext uri="{BB962C8B-B14F-4D97-AF65-F5344CB8AC3E}">
        <p14:creationId xmlns:p14="http://schemas.microsoft.com/office/powerpoint/2010/main" val="1066538675"/>
      </p:ext>
    </p:extLst>
  </p:cSld>
  <p:clrMapOvr>
    <a:masterClrMapping/>
  </p:clrMapOvr>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365</TotalTime>
  <Words>1254</Words>
  <Application>Microsoft Office PowerPoint</Application>
  <PresentationFormat>شاشة عريضة</PresentationFormat>
  <Paragraphs>149</Paragraphs>
  <Slides>29</Slides>
  <Notes>7</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29</vt:i4>
      </vt:variant>
    </vt:vector>
  </HeadingPairs>
  <TitlesOfParts>
    <vt:vector size="37" baseType="lpstr">
      <vt:lpstr>Aptos</vt:lpstr>
      <vt:lpstr>Arial</vt:lpstr>
      <vt:lpstr>Calibri</vt:lpstr>
      <vt:lpstr>Calibri Light</vt:lpstr>
      <vt:lpstr>Red Hat Text</vt:lpstr>
      <vt:lpstr>Roboto Light</vt:lpstr>
      <vt:lpstr>Wingdings</vt:lpstr>
      <vt:lpstr>أثر رجعي</vt:lpstr>
      <vt:lpstr> حقوق الانسان في الدساتير العراقية </vt:lpstr>
      <vt:lpstr>محاور المحاضرة</vt:lpstr>
      <vt:lpstr>الاهداف الخاصة </vt:lpstr>
      <vt:lpstr>الاهداف السلوكية</vt:lpstr>
      <vt:lpstr>عرض تقديمي في PowerPoint</vt:lpstr>
      <vt:lpstr>طرائق التدريس المتوقع استخدامها</vt:lpstr>
      <vt:lpstr>هل يحق للنساء الترشيح للانتخابات في دستور 1958 ؟ </vt:lpstr>
      <vt:lpstr>عرض تقديمي في PowerPoint</vt:lpstr>
      <vt:lpstr>تعريف حقوق الانسان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تعريف الدستور </vt:lpstr>
      <vt:lpstr>سؤال</vt:lpstr>
      <vt:lpstr>انواع الدساتير العراقية </vt:lpstr>
      <vt:lpstr> الفرق بين الدستور الدائم والدستور المؤقت  :  </vt:lpstr>
      <vt:lpstr>مهمة </vt:lpstr>
      <vt:lpstr>الحقوق والحريات التي نظمها الدستور 2005</vt:lpstr>
      <vt:lpstr>اولاً: الحق في الحياة </vt:lpstr>
      <vt:lpstr>ثانياً: الحق في الكرامة والحرية والسلامة الشخصية </vt:lpstr>
      <vt:lpstr>ثالثاً: الحق في الخصوصية.</vt:lpstr>
      <vt:lpstr>رابعاً: الحرية الاقامة والتنقل.</vt:lpstr>
      <vt:lpstr>خامساً: حق الجنسية</vt:lpstr>
      <vt:lpstr>الخلاصة</vt:lpstr>
      <vt:lpstr>مهمة </vt:lpstr>
      <vt:lpstr>استبيان حول محاضرة اليوم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الحقوق السياسية للمرأة العراقية في الدساتير المعاصرة</dc:title>
  <dc:creator>gazwan</dc:creator>
  <cp:lastModifiedBy>lenovo</cp:lastModifiedBy>
  <cp:revision>38</cp:revision>
  <dcterms:created xsi:type="dcterms:W3CDTF">2024-09-20T19:30:19Z</dcterms:created>
  <dcterms:modified xsi:type="dcterms:W3CDTF">2024-11-21T15:33:16Z</dcterms:modified>
</cp:coreProperties>
</file>