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73" r:id="rId3"/>
    <p:sldId id="275" r:id="rId4"/>
    <p:sldId id="276" r:id="rId5"/>
    <p:sldId id="277" r:id="rId6"/>
    <p:sldId id="278" r:id="rId7"/>
    <p:sldId id="286" r:id="rId8"/>
    <p:sldId id="279" r:id="rId9"/>
    <p:sldId id="282" r:id="rId10"/>
    <p:sldId id="283" r:id="rId11"/>
    <p:sldId id="284" r:id="rId12"/>
    <p:sldId id="285" r:id="rId13"/>
    <p:sldId id="2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201065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109276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296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3436971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9186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336129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1844748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229537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119525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34FF99-6576-4EB5-BB3D-DC5435E25FB8}" type="datetimeFigureOut">
              <a:rPr lang="ar-IQ" smtClean="0"/>
              <a:t>12/06/1446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314720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34FF99-6576-4EB5-BB3D-DC5435E25FB8}" type="datetimeFigureOut">
              <a:rPr lang="ar-IQ" smtClean="0"/>
              <a:t>12/06/1446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358227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34FF99-6576-4EB5-BB3D-DC5435E25FB8}" type="datetimeFigureOut">
              <a:rPr lang="ar-IQ" smtClean="0"/>
              <a:t>12/06/1446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164614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34FF99-6576-4EB5-BB3D-DC5435E25FB8}" type="datetimeFigureOut">
              <a:rPr lang="ar-IQ" smtClean="0"/>
              <a:t>12/06/1446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145183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4FF99-6576-4EB5-BB3D-DC5435E25FB8}" type="datetimeFigureOut">
              <a:rPr lang="ar-IQ" smtClean="0"/>
              <a:t>12/06/1446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150667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34FF99-6576-4EB5-BB3D-DC5435E25FB8}" type="datetimeFigureOut">
              <a:rPr lang="ar-IQ" smtClean="0"/>
              <a:t>12/06/1446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296310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34FF99-6576-4EB5-BB3D-DC5435E25FB8}" type="datetimeFigureOut">
              <a:rPr lang="ar-IQ" smtClean="0"/>
              <a:t>12/06/1446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CEC69DE-9BCD-4C48-90F0-74753F8FA635}" type="slidenum">
              <a:rPr lang="ar-IQ" smtClean="0"/>
              <a:t>‹#›</a:t>
            </a:fld>
            <a:endParaRPr lang="ar-IQ"/>
          </a:p>
        </p:txBody>
      </p:sp>
    </p:spTree>
    <p:extLst>
      <p:ext uri="{BB962C8B-B14F-4D97-AF65-F5344CB8AC3E}">
        <p14:creationId xmlns:p14="http://schemas.microsoft.com/office/powerpoint/2010/main" val="388960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34FF99-6576-4EB5-BB3D-DC5435E25FB8}" type="datetimeFigureOut">
              <a:rPr lang="ar-IQ" smtClean="0"/>
              <a:t>12/06/1446</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CEC69DE-9BCD-4C48-90F0-74753F8FA635}" type="slidenum">
              <a:rPr lang="ar-IQ" smtClean="0"/>
              <a:t>‹#›</a:t>
            </a:fld>
            <a:endParaRPr lang="ar-IQ"/>
          </a:p>
        </p:txBody>
      </p:sp>
    </p:spTree>
    <p:extLst>
      <p:ext uri="{BB962C8B-B14F-4D97-AF65-F5344CB8AC3E}">
        <p14:creationId xmlns:p14="http://schemas.microsoft.com/office/powerpoint/2010/main" val="31930020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256503"/>
            <a:ext cx="7766936" cy="1192333"/>
          </a:xfrm>
        </p:spPr>
        <p:txBody>
          <a:bodyPr/>
          <a:lstStyle/>
          <a:p>
            <a:pPr algn="ctr">
              <a:lnSpc>
                <a:spcPct val="115000"/>
              </a:lnSpc>
              <a:spcAft>
                <a:spcPts val="1000"/>
              </a:spcAft>
            </a:pPr>
            <a:br>
              <a:rPr lang="ar-IQ" b="1" dirty="0">
                <a:latin typeface="Calibri" panose="020F0502020204030204" pitchFamily="34" charset="0"/>
                <a:ea typeface="Calibri" panose="020F0502020204030204" pitchFamily="34" charset="0"/>
                <a:cs typeface="Arial" panose="020B0604020202020204" pitchFamily="34" charset="0"/>
              </a:rPr>
            </a:br>
            <a:r>
              <a:rPr lang="ar-IQ" b="1" dirty="0">
                <a:latin typeface="Calibri" panose="020F0502020204030204" pitchFamily="34" charset="0"/>
                <a:ea typeface="Calibri" panose="020F0502020204030204" pitchFamily="34" charset="0"/>
                <a:cs typeface="Arial" panose="020B0604020202020204" pitchFamily="34" charset="0"/>
              </a:rPr>
              <a:t>حقوق الانسان في الدساتير العراقية </a:t>
            </a:r>
            <a:endParaRPr lang="en-US" sz="4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p:cNvSpPr>
            <a:spLocks noGrp="1"/>
          </p:cNvSpPr>
          <p:nvPr>
            <p:ph type="subTitle" idx="1"/>
          </p:nvPr>
        </p:nvSpPr>
        <p:spPr>
          <a:xfrm>
            <a:off x="1701868" y="3870727"/>
            <a:ext cx="7766936" cy="1096899"/>
          </a:xfrm>
        </p:spPr>
        <p:txBody>
          <a:bodyPr>
            <a:normAutofit/>
          </a:bodyPr>
          <a:lstStyle/>
          <a:p>
            <a:pPr algn="ctr"/>
            <a:r>
              <a:rPr lang="ar-IQ" sz="2800" dirty="0">
                <a:solidFill>
                  <a:srgbClr val="00B050"/>
                </a:solidFill>
              </a:rPr>
              <a:t> اية حسن تركي</a:t>
            </a:r>
          </a:p>
          <a:p>
            <a:pPr algn="ctr"/>
            <a:r>
              <a:rPr lang="ar-IQ" sz="2800" dirty="0">
                <a:solidFill>
                  <a:srgbClr val="00B050"/>
                </a:solidFill>
              </a:rPr>
              <a:t>كلية الشرق الاوسط الجامعة</a:t>
            </a:r>
          </a:p>
        </p:txBody>
      </p:sp>
      <p:sp>
        <p:nvSpPr>
          <p:cNvPr id="4" name="Subtitle 2"/>
          <p:cNvSpPr txBox="1">
            <a:spLocks/>
          </p:cNvSpPr>
          <p:nvPr/>
        </p:nvSpPr>
        <p:spPr>
          <a:xfrm>
            <a:off x="1507067" y="3870727"/>
            <a:ext cx="7766936" cy="1096899"/>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lumMod val="75000"/>
                </a:schemeClr>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lumMod val="75000"/>
                </a:schemeClr>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9pPr>
          </a:lstStyle>
          <a:p>
            <a:pPr algn="ctr"/>
            <a:endParaRPr lang="ar-IQ" sz="2800" dirty="0"/>
          </a:p>
        </p:txBody>
      </p:sp>
    </p:spTree>
    <p:extLst>
      <p:ext uri="{BB962C8B-B14F-4D97-AF65-F5344CB8AC3E}">
        <p14:creationId xmlns:p14="http://schemas.microsoft.com/office/powerpoint/2010/main" val="173364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A2E92A-6B83-500C-803A-A241FBA9DE6D}"/>
              </a:ext>
            </a:extLst>
          </p:cNvPr>
          <p:cNvSpPr>
            <a:spLocks noGrp="1"/>
          </p:cNvSpPr>
          <p:nvPr>
            <p:ph type="title"/>
          </p:nvPr>
        </p:nvSpPr>
        <p:spPr/>
        <p:txBody>
          <a:bodyPr/>
          <a:lstStyle/>
          <a:p>
            <a:pPr algn="ctr"/>
            <a:r>
              <a:rPr lang="ar-IQ" sz="3600" dirty="0"/>
              <a:t>ثالثاً: الحق في الخصوصية.</a:t>
            </a:r>
            <a:br>
              <a:rPr lang="ar-IQ" sz="3600" dirty="0"/>
            </a:br>
            <a:endParaRPr lang="ar-IQ" dirty="0"/>
          </a:p>
        </p:txBody>
      </p:sp>
      <p:sp>
        <p:nvSpPr>
          <p:cNvPr id="3" name="عنصر نائب للمحتوى 2">
            <a:extLst>
              <a:ext uri="{FF2B5EF4-FFF2-40B4-BE49-F238E27FC236}">
                <a16:creationId xmlns:a16="http://schemas.microsoft.com/office/drawing/2014/main" id="{3B381FC8-BBF7-8FA8-A1C9-821648DD81DB}"/>
              </a:ext>
            </a:extLst>
          </p:cNvPr>
          <p:cNvSpPr>
            <a:spLocks noGrp="1"/>
          </p:cNvSpPr>
          <p:nvPr>
            <p:ph idx="1"/>
          </p:nvPr>
        </p:nvSpPr>
        <p:spPr/>
        <p:txBody>
          <a:bodyPr>
            <a:normAutofit/>
          </a:bodyPr>
          <a:lstStyle/>
          <a:p>
            <a:pPr marL="0" indent="0" algn="just">
              <a:buNone/>
            </a:pPr>
            <a:r>
              <a:rPr lang="ar-IQ" sz="2400" dirty="0"/>
              <a:t>يتمثل الحق في الخصوصية باحترام كل ما يتعلق </a:t>
            </a:r>
            <a:r>
              <a:rPr lang="ar-IQ" sz="2400" dirty="0" err="1"/>
              <a:t>باسرار</a:t>
            </a:r>
            <a:r>
              <a:rPr lang="ar-IQ" sz="2400" dirty="0"/>
              <a:t> الانسان الخاصة </a:t>
            </a:r>
            <a:r>
              <a:rPr lang="ar-IQ" sz="2400" dirty="0" err="1"/>
              <a:t>وياتي</a:t>
            </a:r>
            <a:r>
              <a:rPr lang="ar-IQ" sz="2400" dirty="0"/>
              <a:t> في مقدمتها كفالة حرمة المنازل وسرية المراسلات حيث ان الدستور كفل حرمة المساكن ولا يجوز دخولها والتحري فيها الا  في الأحوال والطرائق التي يعينها القانون وكذلك كفل سرية المراسلات بنصه على ان تكون جميع المراسلات البريدية والتلفزيونية مكتومة ومصونة من كل المراقبة وتوقيف الا في الأحوال والطرائق التي يعينها القانون . </a:t>
            </a:r>
          </a:p>
        </p:txBody>
      </p:sp>
    </p:spTree>
    <p:extLst>
      <p:ext uri="{BB962C8B-B14F-4D97-AF65-F5344CB8AC3E}">
        <p14:creationId xmlns:p14="http://schemas.microsoft.com/office/powerpoint/2010/main" val="4227982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E6F34B-3C7F-0A40-E060-F88A930DBF9E}"/>
              </a:ext>
            </a:extLst>
          </p:cNvPr>
          <p:cNvSpPr>
            <a:spLocks noGrp="1"/>
          </p:cNvSpPr>
          <p:nvPr>
            <p:ph type="title"/>
          </p:nvPr>
        </p:nvSpPr>
        <p:spPr/>
        <p:txBody>
          <a:bodyPr/>
          <a:lstStyle/>
          <a:p>
            <a:pPr algn="ctr"/>
            <a:r>
              <a:rPr lang="ar-IQ" sz="3600" dirty="0"/>
              <a:t>رابعاً: الحرية الاقامة والتنقل.</a:t>
            </a:r>
            <a:br>
              <a:rPr lang="ar-IQ" sz="3600" dirty="0"/>
            </a:br>
            <a:endParaRPr lang="ar-IQ" dirty="0"/>
          </a:p>
        </p:txBody>
      </p:sp>
      <p:sp>
        <p:nvSpPr>
          <p:cNvPr id="3" name="عنصر نائب للمحتوى 2">
            <a:extLst>
              <a:ext uri="{FF2B5EF4-FFF2-40B4-BE49-F238E27FC236}">
                <a16:creationId xmlns:a16="http://schemas.microsoft.com/office/drawing/2014/main" id="{BFA3AE24-1921-A27E-7BB7-CB649F5EFF29}"/>
              </a:ext>
            </a:extLst>
          </p:cNvPr>
          <p:cNvSpPr>
            <a:spLocks noGrp="1"/>
          </p:cNvSpPr>
          <p:nvPr>
            <p:ph idx="1"/>
          </p:nvPr>
        </p:nvSpPr>
        <p:spPr/>
        <p:txBody>
          <a:bodyPr>
            <a:normAutofit/>
          </a:bodyPr>
          <a:lstStyle/>
          <a:p>
            <a:pPr marL="0" indent="0" algn="just">
              <a:buNone/>
            </a:pPr>
            <a:r>
              <a:rPr lang="ar-IQ" sz="2400" dirty="0"/>
              <a:t>تتسم حرية الإقامة والتنقل بأهمية خاصة لدى الافراد لان كل فرد بحاجة الى حرية يستقر فيه ويختاره بملء ارادته وله ان يغير متى يشاء وكذلك ان يتحرك بحرية في داخل بلاده او السفر الى خارجها ومن ثم العودة اليها ، كما ينص الدستور على عدم جواز اجبار الساكن في العراق على تبديل سكنه الا بمقتضى القانون ، وهذا يعني حريته في الإقامة في المكان متى يشاء لان حق الانسان في اختيار مكان اقامته من اهم حرياته . </a:t>
            </a:r>
          </a:p>
        </p:txBody>
      </p:sp>
    </p:spTree>
    <p:extLst>
      <p:ext uri="{BB962C8B-B14F-4D97-AF65-F5344CB8AC3E}">
        <p14:creationId xmlns:p14="http://schemas.microsoft.com/office/powerpoint/2010/main" val="176297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B83028-0C43-718C-BD29-9D283593762D}"/>
              </a:ext>
            </a:extLst>
          </p:cNvPr>
          <p:cNvSpPr>
            <a:spLocks noGrp="1"/>
          </p:cNvSpPr>
          <p:nvPr>
            <p:ph type="title"/>
          </p:nvPr>
        </p:nvSpPr>
        <p:spPr/>
        <p:txBody>
          <a:bodyPr/>
          <a:lstStyle/>
          <a:p>
            <a:pPr algn="ctr"/>
            <a:r>
              <a:rPr lang="ar-IQ" sz="3600" dirty="0"/>
              <a:t>خامساً: حق الجنسية. </a:t>
            </a:r>
            <a:br>
              <a:rPr lang="ar-IQ" sz="3600" dirty="0"/>
            </a:br>
            <a:endParaRPr lang="ar-IQ" dirty="0"/>
          </a:p>
        </p:txBody>
      </p:sp>
      <p:sp>
        <p:nvSpPr>
          <p:cNvPr id="3" name="عنصر نائب للمحتوى 2">
            <a:extLst>
              <a:ext uri="{FF2B5EF4-FFF2-40B4-BE49-F238E27FC236}">
                <a16:creationId xmlns:a16="http://schemas.microsoft.com/office/drawing/2014/main" id="{7865FFF3-3C79-305E-C295-6DDF565F0E40}"/>
              </a:ext>
            </a:extLst>
          </p:cNvPr>
          <p:cNvSpPr>
            <a:spLocks noGrp="1"/>
          </p:cNvSpPr>
          <p:nvPr>
            <p:ph idx="1"/>
          </p:nvPr>
        </p:nvSpPr>
        <p:spPr/>
        <p:txBody>
          <a:bodyPr/>
          <a:lstStyle/>
          <a:p>
            <a:pPr marL="0" indent="0" algn="just">
              <a:buNone/>
            </a:pPr>
            <a:r>
              <a:rPr lang="ar-IQ" sz="2400" dirty="0"/>
              <a:t>نصت الدساتير العراقية موضوع الدراسة على حق الجنسية وان تباينت في الصياغة على وضع هذا الحق ضمنه حيث نصت المادة الخامسة من الدستور  ان ( الجنسية العراقية واحكامها يحددها القانون ) ولم يمنع الدستور اسقاط الجنسية عن </a:t>
            </a:r>
            <a:r>
              <a:rPr lang="ar-IQ" sz="2400" dirty="0" err="1"/>
              <a:t>المواطنيين</a:t>
            </a:r>
            <a:r>
              <a:rPr lang="ar-IQ" sz="2400" dirty="0"/>
              <a:t> حيث ان هذه المادة تشكل مخالفة صريحة من القانون الأساس التي حددت القانون كأداة لتنظيم احكام الجنسية فظلا عن انتهاكها لحقوق الانسان فيما يتعلق بحق الجنسية والحرية الشخصية </a:t>
            </a:r>
            <a:r>
              <a:rPr lang="ar-IQ" dirty="0"/>
              <a:t>.</a:t>
            </a:r>
          </a:p>
        </p:txBody>
      </p:sp>
    </p:spTree>
    <p:extLst>
      <p:ext uri="{BB962C8B-B14F-4D97-AF65-F5344CB8AC3E}">
        <p14:creationId xmlns:p14="http://schemas.microsoft.com/office/powerpoint/2010/main" val="242527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الخلاصة</a:t>
            </a:r>
          </a:p>
        </p:txBody>
      </p:sp>
      <p:sp>
        <p:nvSpPr>
          <p:cNvPr id="3" name="Content Placeholder 2"/>
          <p:cNvSpPr>
            <a:spLocks noGrp="1"/>
          </p:cNvSpPr>
          <p:nvPr>
            <p:ph idx="1"/>
          </p:nvPr>
        </p:nvSpPr>
        <p:spPr/>
        <p:txBody>
          <a:bodyPr>
            <a:normAutofit/>
          </a:bodyPr>
          <a:lstStyle/>
          <a:p>
            <a:pPr algn="just">
              <a:lnSpc>
                <a:spcPct val="150000"/>
              </a:lnSpc>
            </a:pPr>
            <a:r>
              <a:rPr lang="ar-IQ" sz="2400" dirty="0"/>
              <a:t>    يُعد الدستور العراقي الأساس القانوني الذي ينظم شؤون الدولة ويحدد العلاقة بين السلطات التشريعية والتنفيذية والقضائية، إلى جانب ضمان حقوق المواطنين وحرياتهم.</a:t>
            </a:r>
          </a:p>
        </p:txBody>
      </p:sp>
      <p:pic>
        <p:nvPicPr>
          <p:cNvPr id="4" name="Image 0" descr="preencoded.png">
            <a:extLst>
              <a:ext uri="{FF2B5EF4-FFF2-40B4-BE49-F238E27FC236}">
                <a16:creationId xmlns:a16="http://schemas.microsoft.com/office/drawing/2014/main" id="{F4CC817E-E724-EC99-3F6E-7B4707FC6870}"/>
              </a:ext>
            </a:extLst>
          </p:cNvPr>
          <p:cNvPicPr>
            <a:picLocks noChangeAspect="1"/>
          </p:cNvPicPr>
          <p:nvPr/>
        </p:nvPicPr>
        <p:blipFill>
          <a:blip r:embed="rId2"/>
          <a:stretch>
            <a:fillRect/>
          </a:stretch>
        </p:blipFill>
        <p:spPr>
          <a:xfrm>
            <a:off x="474134" y="3801533"/>
            <a:ext cx="4749800" cy="3056467"/>
          </a:xfrm>
          <a:prstGeom prst="rect">
            <a:avLst/>
          </a:prstGeom>
        </p:spPr>
      </p:pic>
    </p:spTree>
    <p:extLst>
      <p:ext uri="{BB962C8B-B14F-4D97-AF65-F5344CB8AC3E}">
        <p14:creationId xmlns:p14="http://schemas.microsoft.com/office/powerpoint/2010/main" val="197514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1" y="541867"/>
            <a:ext cx="5825066" cy="762000"/>
          </a:xfrm>
        </p:spPr>
        <p:txBody>
          <a:bodyPr/>
          <a:lstStyle/>
          <a:p>
            <a:pPr algn="ctr"/>
            <a:r>
              <a:rPr lang="ar-IQ" dirty="0"/>
              <a:t>الاهداف العامة </a:t>
            </a:r>
          </a:p>
        </p:txBody>
      </p:sp>
      <p:sp>
        <p:nvSpPr>
          <p:cNvPr id="3" name="Content Placeholder 2"/>
          <p:cNvSpPr>
            <a:spLocks noGrp="1"/>
          </p:cNvSpPr>
          <p:nvPr>
            <p:ph idx="1"/>
          </p:nvPr>
        </p:nvSpPr>
        <p:spPr>
          <a:xfrm>
            <a:off x="4267201" y="3354389"/>
            <a:ext cx="5757333" cy="762001"/>
          </a:xfrm>
        </p:spPr>
        <p:txBody>
          <a:bodyPr>
            <a:normAutofit/>
          </a:bodyPr>
          <a:lstStyle/>
          <a:p>
            <a:pPr marL="0" indent="0">
              <a:lnSpc>
                <a:spcPct val="150000"/>
              </a:lnSpc>
              <a:buNone/>
            </a:pPr>
            <a:r>
              <a:rPr lang="ar-IQ" sz="2800" dirty="0"/>
              <a:t>فهم مفهوم الدستور العراقي وانواعه.</a:t>
            </a:r>
          </a:p>
        </p:txBody>
      </p:sp>
      <p:pic>
        <p:nvPicPr>
          <p:cNvPr id="5" name="Image 0" descr="preencoded.png">
            <a:extLst>
              <a:ext uri="{FF2B5EF4-FFF2-40B4-BE49-F238E27FC236}">
                <a16:creationId xmlns:a16="http://schemas.microsoft.com/office/drawing/2014/main" id="{363999B5-1E25-7F63-7268-9433B09E7217}"/>
              </a:ext>
            </a:extLst>
          </p:cNvPr>
          <p:cNvPicPr>
            <a:picLocks noChangeAspect="1"/>
          </p:cNvPicPr>
          <p:nvPr/>
        </p:nvPicPr>
        <p:blipFill>
          <a:blip r:embed="rId2"/>
          <a:stretch>
            <a:fillRect/>
          </a:stretch>
        </p:blipFill>
        <p:spPr>
          <a:xfrm>
            <a:off x="0" y="-1"/>
            <a:ext cx="4572000" cy="6858001"/>
          </a:xfrm>
          <a:prstGeom prst="rect">
            <a:avLst/>
          </a:prstGeom>
        </p:spPr>
      </p:pic>
    </p:spTree>
    <p:extLst>
      <p:ext uri="{BB962C8B-B14F-4D97-AF65-F5344CB8AC3E}">
        <p14:creationId xmlns:p14="http://schemas.microsoft.com/office/powerpoint/2010/main" val="298166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368597"/>
            <a:ext cx="3767666" cy="599544"/>
          </a:xfrm>
        </p:spPr>
        <p:txBody>
          <a:bodyPr>
            <a:normAutofit fontScale="90000"/>
          </a:bodyPr>
          <a:lstStyle/>
          <a:p>
            <a:pPr algn="ctr"/>
            <a:r>
              <a:rPr lang="ar-IQ" dirty="0"/>
              <a:t>محاور المحاضرة</a:t>
            </a:r>
          </a:p>
        </p:txBody>
      </p:sp>
      <p:sp>
        <p:nvSpPr>
          <p:cNvPr id="3" name="Content Placeholder 2"/>
          <p:cNvSpPr>
            <a:spLocks noGrp="1"/>
          </p:cNvSpPr>
          <p:nvPr>
            <p:ph idx="1"/>
          </p:nvPr>
        </p:nvSpPr>
        <p:spPr>
          <a:xfrm>
            <a:off x="677334" y="3058056"/>
            <a:ext cx="8596668" cy="3880773"/>
          </a:xfrm>
        </p:spPr>
        <p:txBody>
          <a:bodyPr/>
          <a:lstStyle/>
          <a:p>
            <a:r>
              <a:rPr lang="ar-IQ" sz="2800" b="1" dirty="0"/>
              <a:t>المحور الاول :</a:t>
            </a:r>
          </a:p>
          <a:p>
            <a:pPr marL="0" indent="0">
              <a:buNone/>
            </a:pPr>
            <a:r>
              <a:rPr lang="ar-IQ" sz="2800" dirty="0"/>
              <a:t>تعريف الدستور </a:t>
            </a:r>
          </a:p>
          <a:p>
            <a:pPr>
              <a:buFont typeface="Wingdings" panose="05000000000000000000" pitchFamily="2" charset="2"/>
              <a:buChar char="Ø"/>
            </a:pPr>
            <a:r>
              <a:rPr lang="ar-IQ" sz="2800" b="1" dirty="0"/>
              <a:t>المحور الثاني:</a:t>
            </a:r>
          </a:p>
          <a:p>
            <a:pPr marL="0" indent="0">
              <a:buNone/>
            </a:pPr>
            <a:r>
              <a:rPr lang="ar-IQ" sz="2800" dirty="0"/>
              <a:t>انواع الدساتير العراقية</a:t>
            </a:r>
          </a:p>
          <a:p>
            <a:pPr>
              <a:buFont typeface="Wingdings" panose="05000000000000000000" pitchFamily="2" charset="2"/>
              <a:buChar char="Ø"/>
            </a:pPr>
            <a:r>
              <a:rPr lang="ar-IQ" sz="2800" b="1" dirty="0"/>
              <a:t>المحور الثالث: </a:t>
            </a:r>
          </a:p>
          <a:p>
            <a:pPr marL="0" indent="0">
              <a:buNone/>
            </a:pPr>
            <a:r>
              <a:rPr lang="ar-IQ" sz="2800" dirty="0"/>
              <a:t>الحقوق والحريات التي نظمها الدستور 2005 </a:t>
            </a:r>
          </a:p>
          <a:p>
            <a:pPr marL="0" indent="0">
              <a:buNone/>
            </a:pPr>
            <a:endParaRPr lang="ar-IQ" dirty="0"/>
          </a:p>
        </p:txBody>
      </p:sp>
      <p:pic>
        <p:nvPicPr>
          <p:cNvPr id="4" name="Image 0" descr="preencoded.png">
            <a:extLst>
              <a:ext uri="{FF2B5EF4-FFF2-40B4-BE49-F238E27FC236}">
                <a16:creationId xmlns:a16="http://schemas.microsoft.com/office/drawing/2014/main" id="{77898874-2E01-A04C-7572-2B3EC04B1632}"/>
              </a:ext>
            </a:extLst>
          </p:cNvPr>
          <p:cNvPicPr>
            <a:picLocks noChangeAspect="1"/>
          </p:cNvPicPr>
          <p:nvPr/>
        </p:nvPicPr>
        <p:blipFill>
          <a:blip r:embed="rId2"/>
          <a:stretch>
            <a:fillRect/>
          </a:stretch>
        </p:blipFill>
        <p:spPr>
          <a:xfrm>
            <a:off x="0" y="0"/>
            <a:ext cx="9347200" cy="2278683"/>
          </a:xfrm>
          <a:prstGeom prst="roundRect">
            <a:avLst/>
          </a:prstGeom>
        </p:spPr>
      </p:pic>
    </p:spTree>
    <p:extLst>
      <p:ext uri="{BB962C8B-B14F-4D97-AF65-F5344CB8AC3E}">
        <p14:creationId xmlns:p14="http://schemas.microsoft.com/office/powerpoint/2010/main" val="125499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467" y="452769"/>
            <a:ext cx="5418666" cy="889000"/>
          </a:xfrm>
        </p:spPr>
        <p:txBody>
          <a:bodyPr>
            <a:normAutofit/>
          </a:bodyPr>
          <a:lstStyle/>
          <a:p>
            <a:pPr lvl="0" algn="ctr">
              <a:spcBef>
                <a:spcPts val="1000"/>
              </a:spcBef>
            </a:pPr>
            <a:r>
              <a:rPr lang="ar-IQ" b="1" dirty="0">
                <a:solidFill>
                  <a:prstClr val="black">
                    <a:lumMod val="75000"/>
                    <a:lumOff val="25000"/>
                  </a:prstClr>
                </a:solidFill>
                <a:ea typeface="+mn-ea"/>
              </a:rPr>
              <a:t>تعريف الدستور </a:t>
            </a:r>
            <a:endParaRPr lang="ar-IQ" sz="4400" b="1" dirty="0"/>
          </a:p>
        </p:txBody>
      </p:sp>
      <p:sp>
        <p:nvSpPr>
          <p:cNvPr id="3" name="Content Placeholder 2"/>
          <p:cNvSpPr>
            <a:spLocks noGrp="1"/>
          </p:cNvSpPr>
          <p:nvPr>
            <p:ph idx="1"/>
          </p:nvPr>
        </p:nvSpPr>
        <p:spPr>
          <a:xfrm>
            <a:off x="4572000" y="2160589"/>
            <a:ext cx="5283200" cy="3880773"/>
          </a:xfrm>
        </p:spPr>
        <p:txBody>
          <a:bodyPr>
            <a:normAutofit/>
          </a:bodyPr>
          <a:lstStyle/>
          <a:p>
            <a:pPr marL="0" indent="0">
              <a:lnSpc>
                <a:spcPct val="150000"/>
              </a:lnSpc>
              <a:buNone/>
            </a:pPr>
            <a:r>
              <a:rPr lang="ar-IQ" sz="2800" dirty="0"/>
              <a:t>يعرف الدستور بانه مجموعة من القواعد القانونية المكتوبة او العرفية التي تبين شكل الدولة ونظام الحكم ملكي او جمهوري. </a:t>
            </a:r>
          </a:p>
        </p:txBody>
      </p:sp>
      <p:pic>
        <p:nvPicPr>
          <p:cNvPr id="4" name="Image 0" descr="preencoded.png">
            <a:extLst>
              <a:ext uri="{FF2B5EF4-FFF2-40B4-BE49-F238E27FC236}">
                <a16:creationId xmlns:a16="http://schemas.microsoft.com/office/drawing/2014/main" id="{96641A81-B9EA-3FC3-701C-C88F12520554}"/>
              </a:ext>
            </a:extLst>
          </p:cNvPr>
          <p:cNvPicPr>
            <a:picLocks noChangeAspect="1"/>
          </p:cNvPicPr>
          <p:nvPr/>
        </p:nvPicPr>
        <p:blipFill>
          <a:blip r:embed="rId2"/>
          <a:stretch>
            <a:fillRect/>
          </a:stretch>
        </p:blipFill>
        <p:spPr>
          <a:xfrm>
            <a:off x="0" y="0"/>
            <a:ext cx="4572000" cy="6860182"/>
          </a:xfrm>
          <a:prstGeom prst="rect">
            <a:avLst/>
          </a:prstGeom>
        </p:spPr>
      </p:pic>
    </p:spTree>
    <p:extLst>
      <p:ext uri="{BB962C8B-B14F-4D97-AF65-F5344CB8AC3E}">
        <p14:creationId xmlns:p14="http://schemas.microsoft.com/office/powerpoint/2010/main" val="178020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انواع الدساتير العراقية</a:t>
            </a:r>
            <a:br>
              <a:rPr lang="ar-IQ" dirty="0"/>
            </a:br>
            <a:endParaRPr lang="ar-IQ" dirty="0"/>
          </a:p>
        </p:txBody>
      </p:sp>
      <p:sp>
        <p:nvSpPr>
          <p:cNvPr id="3" name="Content Placeholder 2"/>
          <p:cNvSpPr>
            <a:spLocks noGrp="1"/>
          </p:cNvSpPr>
          <p:nvPr>
            <p:ph idx="1"/>
          </p:nvPr>
        </p:nvSpPr>
        <p:spPr/>
        <p:txBody>
          <a:bodyPr>
            <a:normAutofit fontScale="62500" lnSpcReduction="20000"/>
          </a:bodyPr>
          <a:lstStyle/>
          <a:p>
            <a:pPr>
              <a:lnSpc>
                <a:spcPct val="150000"/>
              </a:lnSpc>
            </a:pPr>
            <a:r>
              <a:rPr lang="ar-IQ" sz="2000" dirty="0"/>
              <a:t>دستور عام 1925: يعتبر اول وثيقة دستورية وضعت في ظل النظام الجديد واستمر العمل به حتى سقوط النظام الملكي في الرابع عشر من تموز ، اذ يعتبر القانون الأساسي العراقي لعام 1925 من الدساتير الناهضة .</a:t>
            </a:r>
          </a:p>
          <a:p>
            <a:pPr>
              <a:lnSpc>
                <a:spcPct val="150000"/>
              </a:lnSpc>
            </a:pPr>
            <a:r>
              <a:rPr lang="ar-IQ" sz="2000" dirty="0"/>
              <a:t>دستور 1958 : يعتبر من الدساتير المؤقتة فأننا باسم الشعب نعلن سقوط القانون الأساسي العراقي وتعديلاته كافة منذ 14 تموز ورغبته في تثبيت قواعد الحكم وتنظيم الحقوق والواجبات لجميع المواطنين حيث نعلن الدستور المؤقت .</a:t>
            </a:r>
          </a:p>
          <a:p>
            <a:pPr>
              <a:lnSpc>
                <a:spcPct val="150000"/>
              </a:lnSpc>
            </a:pPr>
            <a:r>
              <a:rPr lang="ar-IQ" sz="2000" dirty="0"/>
              <a:t>دستور 1964 : لم ينص دستور 1964 على الحق في الحياة على نحو مباشر الا انه أشار اليه على نحو غير مباشر من خلال منعة إيذاء المتهم .</a:t>
            </a:r>
          </a:p>
          <a:p>
            <a:pPr>
              <a:lnSpc>
                <a:spcPct val="150000"/>
              </a:lnSpc>
            </a:pPr>
            <a:r>
              <a:rPr lang="ar-IQ" sz="2000" dirty="0"/>
              <a:t>دستور 1970 : لم ينص دستور 1970 على الحق في الحياة الا انه أشار الى تحريم ( ممارسة أي نوع من أنواع التعذيب الجسدي والنفسي  ولا على تنفيذ حكم الإعدام الا انه من الناحية القانونية كان الحكم لا ينفذ الا بتصديق رئيس الجمهورية وفقا لقانون أصول المحاكمات الجزائية . </a:t>
            </a:r>
          </a:p>
          <a:p>
            <a:pPr>
              <a:lnSpc>
                <a:spcPct val="150000"/>
              </a:lnSpc>
            </a:pPr>
            <a:r>
              <a:rPr lang="ar-IQ" sz="2000" dirty="0"/>
              <a:t>دستور 2005 : يعتبر من الدساتير الدائمة والنافذة لحد الان وينص على الحق في الحياة بصورة واضحة على خلاف الدساتير السابقة بقوله ( لكل فرد الحق في الحياة والامن والحرية ولا يجوز الحرمان من هذه الحقوق او تقييدها الا وفقا@ للقانون . </a:t>
            </a:r>
          </a:p>
        </p:txBody>
      </p:sp>
      <p:pic>
        <p:nvPicPr>
          <p:cNvPr id="5" name="Image 0" descr="preencoded.png">
            <a:extLst>
              <a:ext uri="{FF2B5EF4-FFF2-40B4-BE49-F238E27FC236}">
                <a16:creationId xmlns:a16="http://schemas.microsoft.com/office/drawing/2014/main" id="{579B0E80-41E8-7C64-5F86-324C83BE165F}"/>
              </a:ext>
            </a:extLst>
          </p:cNvPr>
          <p:cNvPicPr>
            <a:picLocks noChangeAspect="1"/>
          </p:cNvPicPr>
          <p:nvPr/>
        </p:nvPicPr>
        <p:blipFill>
          <a:blip r:embed="rId2"/>
          <a:stretch>
            <a:fillRect/>
          </a:stretch>
        </p:blipFill>
        <p:spPr>
          <a:xfrm>
            <a:off x="291830" y="214009"/>
            <a:ext cx="2538919" cy="1799617"/>
          </a:xfrm>
          <a:prstGeom prst="rect">
            <a:avLst/>
          </a:prstGeom>
        </p:spPr>
      </p:pic>
    </p:spTree>
    <p:extLst>
      <p:ext uri="{BB962C8B-B14F-4D97-AF65-F5344CB8AC3E}">
        <p14:creationId xmlns:p14="http://schemas.microsoft.com/office/powerpoint/2010/main" val="205722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 </a:t>
            </a:r>
          </a:p>
        </p:txBody>
      </p:sp>
      <p:sp>
        <p:nvSpPr>
          <p:cNvPr id="3" name="Content Placeholder 2"/>
          <p:cNvSpPr>
            <a:spLocks noGrp="1"/>
          </p:cNvSpPr>
          <p:nvPr>
            <p:ph idx="1"/>
          </p:nvPr>
        </p:nvSpPr>
        <p:spPr/>
        <p:txBody>
          <a:bodyPr>
            <a:normAutofit fontScale="92500" lnSpcReduction="20000"/>
          </a:bodyPr>
          <a:lstStyle/>
          <a:p>
            <a:pPr lvl="0">
              <a:lnSpc>
                <a:spcPct val="150000"/>
              </a:lnSpc>
              <a:buClr>
                <a:srgbClr val="F496CB">
                  <a:lumMod val="75000"/>
                </a:srgbClr>
              </a:buClr>
            </a:pPr>
            <a:r>
              <a:rPr lang="ar-IQ" sz="2800" dirty="0">
                <a:solidFill>
                  <a:prstClr val="black">
                    <a:lumMod val="75000"/>
                    <a:lumOff val="25000"/>
                  </a:prstClr>
                </a:solidFill>
              </a:rPr>
              <a:t>  </a:t>
            </a:r>
            <a:r>
              <a:rPr lang="ar-IQ" sz="2000" dirty="0">
                <a:solidFill>
                  <a:prstClr val="black">
                    <a:lumMod val="75000"/>
                    <a:lumOff val="25000"/>
                  </a:prstClr>
                </a:solidFill>
              </a:rPr>
              <a:t>الفرق بين الدستور الدائم والدستور المؤقت  : </a:t>
            </a:r>
          </a:p>
          <a:p>
            <a:pPr lvl="0">
              <a:lnSpc>
                <a:spcPct val="150000"/>
              </a:lnSpc>
              <a:buClr>
                <a:srgbClr val="F496CB">
                  <a:lumMod val="75000"/>
                </a:srgbClr>
              </a:buClr>
            </a:pPr>
            <a:r>
              <a:rPr lang="ar-IQ" sz="2000" dirty="0">
                <a:solidFill>
                  <a:prstClr val="black">
                    <a:lumMod val="75000"/>
                    <a:lumOff val="25000"/>
                  </a:prstClr>
                </a:solidFill>
              </a:rPr>
              <a:t>الدستور الدائم هو الدستور الذي يكتب من قبل لجنة تأسيسية منتخبة من قبل الشعب وحال انتهاء اللجنة التأسيسية من كتابة مسودة الدستور يعرض الاستفتاء الشعبي . الاستفتاء محدد بالقبول او الرفض ( نعم او لا ) والذين يشاركون في الاستفتاء الذكور فقط . </a:t>
            </a:r>
          </a:p>
          <a:p>
            <a:pPr lvl="0">
              <a:lnSpc>
                <a:spcPct val="150000"/>
              </a:lnSpc>
              <a:buClr>
                <a:srgbClr val="F496CB">
                  <a:lumMod val="75000"/>
                </a:srgbClr>
              </a:buClr>
            </a:pPr>
            <a:r>
              <a:rPr lang="ar-IQ" sz="2000" dirty="0">
                <a:solidFill>
                  <a:prstClr val="black">
                    <a:lumMod val="75000"/>
                    <a:lumOff val="25000"/>
                  </a:prstClr>
                </a:solidFill>
              </a:rPr>
              <a:t>اما الدستور المؤقت فهو يوضع من قبل الحكام وليس للشعب أي مشاركة فيه. بمعنى ان الحكم مؤقت وطيلة الحكم الجمهوري في العراق كان بسلطة العسكر مع ذلك تضمن الإشارة الى الحقوق في الدساتير المؤقتة بشكل </a:t>
            </a:r>
            <a:r>
              <a:rPr lang="ar-IQ" sz="2000" dirty="0" err="1">
                <a:solidFill>
                  <a:prstClr val="black">
                    <a:lumMod val="75000"/>
                    <a:lumOff val="25000"/>
                  </a:prstClr>
                </a:solidFill>
              </a:rPr>
              <a:t>مؤجز</a:t>
            </a:r>
            <a:r>
              <a:rPr lang="ar-IQ" sz="2000" dirty="0">
                <a:solidFill>
                  <a:prstClr val="black">
                    <a:lumMod val="75000"/>
                    <a:lumOff val="25000"/>
                  </a:prstClr>
                </a:solidFill>
              </a:rPr>
              <a:t> ولكنه التطبيق لهذه الحقوق كان محدداً . </a:t>
            </a:r>
            <a:endParaRPr lang="ar-IQ" sz="2000" dirty="0"/>
          </a:p>
          <a:p>
            <a:pPr marL="0" indent="0">
              <a:buNone/>
            </a:pPr>
            <a:endParaRPr lang="ar-IQ" sz="2400" dirty="0"/>
          </a:p>
        </p:txBody>
      </p:sp>
    </p:spTree>
    <p:extLst>
      <p:ext uri="{BB962C8B-B14F-4D97-AF65-F5344CB8AC3E}">
        <p14:creationId xmlns:p14="http://schemas.microsoft.com/office/powerpoint/2010/main" val="382348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827425-C4BE-C350-C280-E7246C9ABFC1}"/>
              </a:ext>
            </a:extLst>
          </p:cNvPr>
          <p:cNvSpPr>
            <a:spLocks noGrp="1"/>
          </p:cNvSpPr>
          <p:nvPr>
            <p:ph type="title"/>
          </p:nvPr>
        </p:nvSpPr>
        <p:spPr/>
        <p:txBody>
          <a:bodyPr/>
          <a:lstStyle/>
          <a:p>
            <a:pPr algn="ctr"/>
            <a:r>
              <a:rPr lang="ar-IQ" dirty="0"/>
              <a:t>الحقوق والحريات التي نظمها الدستور</a:t>
            </a:r>
          </a:p>
        </p:txBody>
      </p:sp>
      <p:sp>
        <p:nvSpPr>
          <p:cNvPr id="3" name="عنصر نائب للمحتوى 2">
            <a:extLst>
              <a:ext uri="{FF2B5EF4-FFF2-40B4-BE49-F238E27FC236}">
                <a16:creationId xmlns:a16="http://schemas.microsoft.com/office/drawing/2014/main" id="{0AE074F6-3BEA-EF76-A81A-AD8B8CF25168}"/>
              </a:ext>
            </a:extLst>
          </p:cNvPr>
          <p:cNvSpPr>
            <a:spLocks noGrp="1"/>
          </p:cNvSpPr>
          <p:nvPr>
            <p:ph idx="1"/>
          </p:nvPr>
        </p:nvSpPr>
        <p:spPr/>
        <p:txBody>
          <a:bodyPr>
            <a:normAutofit/>
          </a:bodyPr>
          <a:lstStyle/>
          <a:p>
            <a:r>
              <a:rPr lang="ar-IQ" sz="2000" dirty="0"/>
              <a:t>أولا: الحق في الحياة .</a:t>
            </a:r>
          </a:p>
          <a:p>
            <a:r>
              <a:rPr lang="ar-IQ" sz="2000" dirty="0"/>
              <a:t>ثانياً: الحق في الكرامة والحرية والسلامة الشخصية.</a:t>
            </a:r>
          </a:p>
          <a:p>
            <a:r>
              <a:rPr lang="ar-IQ" sz="2000" dirty="0"/>
              <a:t>ثالثاً: الحق في الخصوصية.</a:t>
            </a:r>
          </a:p>
          <a:p>
            <a:r>
              <a:rPr lang="ar-IQ" sz="2000" dirty="0"/>
              <a:t>الحرية الاقامة والتنقل .</a:t>
            </a:r>
          </a:p>
          <a:p>
            <a:r>
              <a:rPr lang="ar-IQ" sz="2000" dirty="0"/>
              <a:t>خامساً: حق الجنسية.</a:t>
            </a:r>
          </a:p>
        </p:txBody>
      </p:sp>
    </p:spTree>
    <p:extLst>
      <p:ext uri="{BB962C8B-B14F-4D97-AF65-F5344CB8AC3E}">
        <p14:creationId xmlns:p14="http://schemas.microsoft.com/office/powerpoint/2010/main" val="20169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أولا: الحق في الحياة </a:t>
            </a:r>
          </a:p>
        </p:txBody>
      </p:sp>
      <p:sp>
        <p:nvSpPr>
          <p:cNvPr id="3" name="Content Placeholder 2"/>
          <p:cNvSpPr>
            <a:spLocks noGrp="1"/>
          </p:cNvSpPr>
          <p:nvPr>
            <p:ph idx="1"/>
          </p:nvPr>
        </p:nvSpPr>
        <p:spPr/>
        <p:txBody>
          <a:bodyPr>
            <a:normAutofit/>
          </a:bodyPr>
          <a:lstStyle/>
          <a:p>
            <a:pPr marL="0" indent="0">
              <a:lnSpc>
                <a:spcPct val="150000"/>
              </a:lnSpc>
              <a:buNone/>
            </a:pPr>
            <a:endParaRPr lang="ar-IQ" sz="2000" dirty="0"/>
          </a:p>
          <a:p>
            <a:pPr>
              <a:lnSpc>
                <a:spcPct val="150000"/>
              </a:lnSpc>
            </a:pPr>
            <a:r>
              <a:rPr lang="ar-IQ" sz="2000" dirty="0"/>
              <a:t>ان دستور 1925 لم ينص على الحق في الحياة على نحو مباشر الا انه أشار اليه على نحو ضمني وقد أحاط الدستور تنفيذ عقوبة الإعدام بضمانة مهمة تتمثل بوجوب تصديق الملك على الحكم اذ ( لا ينفذ حكم الإعدام </a:t>
            </a:r>
            <a:r>
              <a:rPr lang="ar-IQ" sz="2000" dirty="0" err="1"/>
              <a:t>الابتصديق</a:t>
            </a:r>
            <a:r>
              <a:rPr lang="ar-IQ" sz="2000" dirty="0"/>
              <a:t> الملك ) ومع القول ان القانون يحمي حق الانسان في الحياة ولا يجوز ازهاق روح أي انسان الا بموجب حكم قضائي بات .</a:t>
            </a:r>
          </a:p>
        </p:txBody>
      </p:sp>
      <p:pic>
        <p:nvPicPr>
          <p:cNvPr id="4" name="Image 1" descr="preencoded.png">
            <a:extLst>
              <a:ext uri="{FF2B5EF4-FFF2-40B4-BE49-F238E27FC236}">
                <a16:creationId xmlns:a16="http://schemas.microsoft.com/office/drawing/2014/main" id="{A51F078D-B669-3712-3D0B-30919B87C235}"/>
              </a:ext>
            </a:extLst>
          </p:cNvPr>
          <p:cNvPicPr>
            <a:picLocks noChangeAspect="1"/>
          </p:cNvPicPr>
          <p:nvPr/>
        </p:nvPicPr>
        <p:blipFill>
          <a:blip r:embed="rId2"/>
          <a:stretch>
            <a:fillRect/>
          </a:stretch>
        </p:blipFill>
        <p:spPr>
          <a:xfrm>
            <a:off x="862667" y="1215957"/>
            <a:ext cx="4711281" cy="1420239"/>
          </a:xfrm>
          <a:prstGeom prst="rect">
            <a:avLst/>
          </a:prstGeom>
        </p:spPr>
      </p:pic>
    </p:spTree>
    <p:extLst>
      <p:ext uri="{BB962C8B-B14F-4D97-AF65-F5344CB8AC3E}">
        <p14:creationId xmlns:p14="http://schemas.microsoft.com/office/powerpoint/2010/main" val="138890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2A5FEA-E020-4450-C075-DF6EBFB9509C}"/>
              </a:ext>
            </a:extLst>
          </p:cNvPr>
          <p:cNvSpPr>
            <a:spLocks noGrp="1"/>
          </p:cNvSpPr>
          <p:nvPr>
            <p:ph type="title"/>
          </p:nvPr>
        </p:nvSpPr>
        <p:spPr/>
        <p:txBody>
          <a:bodyPr>
            <a:normAutofit fontScale="90000"/>
          </a:bodyPr>
          <a:lstStyle/>
          <a:p>
            <a:pPr algn="ctr"/>
            <a:r>
              <a:rPr lang="ar-IQ" dirty="0"/>
              <a:t>ثانياً: الحق في الكرامة والحرية والسلامة الشخصية.</a:t>
            </a:r>
            <a:br>
              <a:rPr lang="ar-IQ" dirty="0"/>
            </a:br>
            <a:endParaRPr lang="ar-IQ" dirty="0"/>
          </a:p>
        </p:txBody>
      </p:sp>
      <p:sp>
        <p:nvSpPr>
          <p:cNvPr id="3" name="عنصر نائب للمحتوى 2">
            <a:extLst>
              <a:ext uri="{FF2B5EF4-FFF2-40B4-BE49-F238E27FC236}">
                <a16:creationId xmlns:a16="http://schemas.microsoft.com/office/drawing/2014/main" id="{597DFE37-220F-B693-6BD9-90ABD1C98909}"/>
              </a:ext>
            </a:extLst>
          </p:cNvPr>
          <p:cNvSpPr>
            <a:spLocks noGrp="1"/>
          </p:cNvSpPr>
          <p:nvPr>
            <p:ph idx="1"/>
          </p:nvPr>
        </p:nvSpPr>
        <p:spPr/>
        <p:txBody>
          <a:bodyPr>
            <a:normAutofit/>
          </a:bodyPr>
          <a:lstStyle/>
          <a:p>
            <a:pPr algn="just"/>
            <a:r>
              <a:rPr lang="ar-IQ" sz="2000" dirty="0"/>
              <a:t>يعتبر الحق  على الموضوعات عدة تتعلق جميعها بالحرية الشخصية اذا اشارت الى صيانة الحرية الشخصية لجميع سكان العراق من التعرض والتدخل التي تمثلت :</a:t>
            </a:r>
          </a:p>
          <a:p>
            <a:pPr algn="just"/>
            <a:r>
              <a:rPr lang="ar-IQ" sz="2000" dirty="0"/>
              <a:t>لا يجوز القبض على احد سكان العراق او توقيفه او معاقبته </a:t>
            </a:r>
          </a:p>
          <a:p>
            <a:pPr algn="just"/>
            <a:r>
              <a:rPr lang="ar-IQ" sz="2000" dirty="0"/>
              <a:t>لا يجوز اجباره على تبديل مسكنه .</a:t>
            </a:r>
          </a:p>
          <a:p>
            <a:pPr algn="just"/>
            <a:r>
              <a:rPr lang="ar-IQ" sz="2000" dirty="0"/>
              <a:t>لا يجوز تعرضه لقيود </a:t>
            </a:r>
          </a:p>
          <a:p>
            <a:pPr algn="just"/>
            <a:r>
              <a:rPr lang="ar-IQ" sz="2000" dirty="0"/>
              <a:t>لا يجوز اجباره على الخدمة في القوات المسلحة .</a:t>
            </a:r>
          </a:p>
          <a:p>
            <a:pPr algn="just"/>
            <a:r>
              <a:rPr lang="ar-IQ" sz="2000" dirty="0"/>
              <a:t> والزم الدستور الجهات المختصة بعرض أوراق التحقيق الابتدائي على القاضي المختص خلال مدة لا تتجاوز اربع وعشرون ساعة من حين القبض على المتهم ولا يجوز تمديدها الا مرة واحدة . </a:t>
            </a:r>
          </a:p>
        </p:txBody>
      </p:sp>
    </p:spTree>
    <p:extLst>
      <p:ext uri="{BB962C8B-B14F-4D97-AF65-F5344CB8AC3E}">
        <p14:creationId xmlns:p14="http://schemas.microsoft.com/office/powerpoint/2010/main" val="13366385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301</TotalTime>
  <Words>810</Words>
  <Application>Microsoft Office PowerPoint</Application>
  <PresentationFormat>شاشة عريضة</PresentationFormat>
  <Paragraphs>48</Paragraphs>
  <Slides>13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13</vt:i4>
      </vt:variant>
    </vt:vector>
  </HeadingPairs>
  <TitlesOfParts>
    <vt:vector size="19" baseType="lpstr">
      <vt:lpstr>Arial</vt:lpstr>
      <vt:lpstr>Calibri</vt:lpstr>
      <vt:lpstr>Trebuchet MS</vt:lpstr>
      <vt:lpstr>Wingdings</vt:lpstr>
      <vt:lpstr>Wingdings 3</vt:lpstr>
      <vt:lpstr>Facet</vt:lpstr>
      <vt:lpstr> حقوق الانسان في الدساتير العراقية </vt:lpstr>
      <vt:lpstr>الاهداف العامة </vt:lpstr>
      <vt:lpstr>محاور المحاضرة</vt:lpstr>
      <vt:lpstr>تعريف الدستور </vt:lpstr>
      <vt:lpstr>انواع الدساتير العراقية </vt:lpstr>
      <vt:lpstr> </vt:lpstr>
      <vt:lpstr>الحقوق والحريات التي نظمها الدستور</vt:lpstr>
      <vt:lpstr>أولا: الحق في الحياة </vt:lpstr>
      <vt:lpstr>ثانياً: الحق في الكرامة والحرية والسلامة الشخصية. </vt:lpstr>
      <vt:lpstr>ثالثاً: الحق في الخصوصية. </vt:lpstr>
      <vt:lpstr>رابعاً: الحرية الاقامة والتنقل. </vt:lpstr>
      <vt:lpstr>خامساً: حق الجنسية.  </vt:lpstr>
      <vt:lpstr>الخلاصة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الحقوق السياسية للمرأة العراقية في الدساتير المعاصرة</dc:title>
  <dc:creator>gazwan</dc:creator>
  <cp:lastModifiedBy>lenovo</cp:lastModifiedBy>
  <cp:revision>28</cp:revision>
  <dcterms:created xsi:type="dcterms:W3CDTF">2024-09-20T19:30:19Z</dcterms:created>
  <dcterms:modified xsi:type="dcterms:W3CDTF">2024-12-13T19:13:04Z</dcterms:modified>
</cp:coreProperties>
</file>