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082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147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408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997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042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711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411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2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010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1396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9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78A7-0BAC-43B1-8388-A948168CFD58}" type="datetimeFigureOut">
              <a:rPr lang="ar-IQ" smtClean="0"/>
              <a:t>24/03/1446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D7DDC-87A9-4B2D-85D7-D8BED2C57C3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95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 smtClean="0">
                <a:solidFill>
                  <a:schemeClr val="accent2">
                    <a:lumMod val="50000"/>
                  </a:schemeClr>
                </a:solidFill>
              </a:rPr>
              <a:t>مفهوم حقوق الإنسان وأهميتها </a:t>
            </a:r>
            <a:endParaRPr lang="ar-IQ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اية حسن تركي</a:t>
            </a:r>
          </a:p>
          <a:p>
            <a:endParaRPr lang="ar-IQ" dirty="0"/>
          </a:p>
          <a:p>
            <a:r>
              <a:rPr lang="ar-IQ" dirty="0" smtClean="0"/>
              <a:t>طلبة المرحلة الاولى- قسم القانون</a:t>
            </a:r>
          </a:p>
        </p:txBody>
      </p:sp>
    </p:spTree>
    <p:extLst>
      <p:ext uri="{BB962C8B-B14F-4D97-AF65-F5344CB8AC3E}">
        <p14:creationId xmlns:p14="http://schemas.microsoft.com/office/powerpoint/2010/main" val="280587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rgbClr val="FF0000"/>
                </a:solidFill>
              </a:rPr>
              <a:t>الأهداف التعليمية: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1. أن يتعرف الطالب على مفهوم حقوق الإنسان.</a:t>
            </a:r>
          </a:p>
          <a:p>
            <a:pPr marL="0" indent="0" algn="r" rtl="1">
              <a:buNone/>
            </a:pPr>
            <a:r>
              <a:rPr lang="ar-IQ" dirty="0" smtClean="0"/>
              <a:t>2. أن يعدد الطالب أهم حقوق الإنسان الأساسية.</a:t>
            </a:r>
          </a:p>
          <a:p>
            <a:pPr marL="0" indent="0" algn="r" rtl="1">
              <a:buNone/>
            </a:pPr>
            <a:r>
              <a:rPr lang="ar-IQ" dirty="0" smtClean="0"/>
              <a:t>3. أن يشرح الطالب أهمية حقوق الإنسان في المجتمع.</a:t>
            </a:r>
          </a:p>
          <a:p>
            <a:pPr marL="0" indent="0" algn="r" rtl="1">
              <a:buNone/>
            </a:pPr>
            <a:r>
              <a:rPr lang="ar-IQ" dirty="0" smtClean="0"/>
              <a:t>4. أن يطبق الطالب مفهوم حقوق الإنسان على مواقف حياتية.</a:t>
            </a:r>
          </a:p>
          <a:p>
            <a:pPr marL="0" indent="0" algn="r" rtl="1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0876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طرق التوضيح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IQ" dirty="0" smtClean="0"/>
          </a:p>
          <a:p>
            <a:pPr algn="r" rtl="1">
              <a:buFontTx/>
              <a:buChar char="-"/>
            </a:pPr>
            <a:r>
              <a:rPr lang="ar-IQ" dirty="0" smtClean="0"/>
              <a:t>منصة تعليمية مثل (</a:t>
            </a:r>
            <a:r>
              <a:rPr lang="en-US" dirty="0" smtClean="0"/>
              <a:t>(Google Classroom</a:t>
            </a:r>
          </a:p>
          <a:p>
            <a:pPr algn="r" rtl="1">
              <a:buFontTx/>
              <a:buChar char="-"/>
            </a:pPr>
            <a:r>
              <a:rPr lang="ar-IQ" dirty="0" smtClean="0"/>
              <a:t>مقاطع فيديو تعليمية حول حقوق الإنسان.</a:t>
            </a:r>
          </a:p>
          <a:p>
            <a:pPr marL="0" indent="0" algn="r" rtl="1">
              <a:buNone/>
            </a:pPr>
            <a:r>
              <a:rPr lang="ar-IQ" dirty="0" smtClean="0"/>
              <a:t>- تقرير.</a:t>
            </a:r>
          </a:p>
          <a:p>
            <a:pPr marL="0" indent="0" algn="r" rtl="1">
              <a:buNone/>
            </a:pPr>
            <a:r>
              <a:rPr lang="ar-IQ" dirty="0" smtClean="0"/>
              <a:t>- - لوحة بيضاء وأقلام للتوضيح.</a:t>
            </a:r>
          </a:p>
          <a:p>
            <a:pPr marL="0" indent="0" algn="r" rtl="1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591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chemeClr val="accent6"/>
                </a:solidFill>
              </a:rPr>
              <a:t>استراتيجية التعلم المدمج</a:t>
            </a:r>
            <a:endParaRPr lang="ar-IQ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IQ" dirty="0" smtClean="0"/>
          </a:p>
          <a:p>
            <a:pPr algn="r" rtl="1"/>
            <a:r>
              <a:rPr lang="ar-IQ" dirty="0" smtClean="0"/>
              <a:t>التعلم المدمج في هذا الدرس يجمع بين التعلم التقليدي في الفصل والتعلم الإلكتروني عبر الإنترنت، مما يسمح بتفاعل أعمق وفهم أفضل للمحتوى.</a:t>
            </a:r>
          </a:p>
          <a:p>
            <a:pPr marL="0" indent="0" algn="r" rtl="1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9382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rgbClr val="C00000"/>
                </a:solidFill>
              </a:rPr>
              <a:t>خطة الدرس:</a:t>
            </a:r>
            <a:br>
              <a:rPr lang="ar-IQ" b="1" dirty="0" smtClean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IQ" b="1" dirty="0" smtClean="0">
                <a:solidFill>
                  <a:srgbClr val="92D050"/>
                </a:solidFill>
              </a:rPr>
              <a:t>1. المقدمة (15 دقيقة):</a:t>
            </a:r>
          </a:p>
          <a:p>
            <a:pPr marL="0" indent="0" algn="r" rtl="1">
              <a:buNone/>
            </a:pPr>
            <a:r>
              <a:rPr lang="ar-IQ" dirty="0" smtClean="0"/>
              <a:t>- نشاط تمهيدي: يبدأ المعلم بسؤال مفتوح: "ما الذي تعنيه حقوق الإنسان بالنسبة لكم؟" تُكتب الأفكار على اللوحة.</a:t>
            </a:r>
          </a:p>
          <a:p>
            <a:pPr marL="0" indent="0" algn="r" rtl="1">
              <a:buNone/>
            </a:pPr>
            <a:r>
              <a:rPr lang="ar-IQ" dirty="0" smtClean="0"/>
              <a:t>- عرض فيديو تعريفي: يتم عرض فيديو قصير يشرح بشكل بسيط حقوق الإنسان وتاريخها.</a:t>
            </a:r>
          </a:p>
          <a:p>
            <a:pPr marL="0" indent="0" algn="r" rtl="1">
              <a:buNone/>
            </a:pPr>
            <a:endParaRPr lang="ar-IQ" dirty="0" smtClean="0"/>
          </a:p>
          <a:p>
            <a:pPr marL="0" indent="0" algn="r" rtl="1">
              <a:buNone/>
            </a:pPr>
            <a:r>
              <a:rPr lang="ar-IQ" b="1" dirty="0" smtClean="0">
                <a:solidFill>
                  <a:srgbClr val="7030A0"/>
                </a:solidFill>
              </a:rPr>
              <a:t>2. عرض المحتوى (30 دقيقة):</a:t>
            </a:r>
          </a:p>
          <a:p>
            <a:pPr marL="0" indent="0" algn="r" rtl="1">
              <a:buNone/>
            </a:pPr>
            <a:r>
              <a:rPr lang="ar-IQ" dirty="0" smtClean="0"/>
              <a:t>- شرح المفاهيم: يقدم المعلم شرحاً وافياً لمفهوم حقوق الإنسان وأهميتها، مع عرض أمثلة على الحقوق الأساسية مثل الحق في الحياة، الحرية، التعليم، والعمل.</a:t>
            </a:r>
          </a:p>
          <a:p>
            <a:pPr marL="0" indent="0" algn="r" rtl="1">
              <a:buNone/>
            </a:pPr>
            <a:r>
              <a:rPr lang="ar-IQ" dirty="0" smtClean="0"/>
              <a:t>- مناقشة تفاعلية: يتم تقسيم الطلبة إلى مجموعات صغيرة لمناقشة الحقوق الأكثر أهمية من وجهة نظرهم، ثم عرض النتائج أمام الصف.</a:t>
            </a:r>
          </a:p>
          <a:p>
            <a:pPr marL="0" indent="0" algn="r" rtl="1">
              <a:buNone/>
            </a:pPr>
            <a:endParaRPr lang="ar-IQ" dirty="0" smtClean="0"/>
          </a:p>
          <a:p>
            <a:pPr marL="0" indent="0" algn="r" rtl="1">
              <a:buNone/>
            </a:pPr>
            <a:r>
              <a:rPr lang="ar-IQ" b="1" dirty="0" smtClean="0">
                <a:solidFill>
                  <a:srgbClr val="FFC000"/>
                </a:solidFill>
              </a:rPr>
              <a:t>3. التعلم الإلكتروني (20 دقيقة):</a:t>
            </a:r>
          </a:p>
          <a:p>
            <a:pPr marL="0" indent="0" algn="r" rtl="1">
              <a:buNone/>
            </a:pPr>
            <a:r>
              <a:rPr lang="ar-IQ" dirty="0" smtClean="0"/>
              <a:t>- نشاط عبر المنصة الإلكترونية: يتم توجيه الطلبة للدخول إلى المنصة التعليمية والإجابة على أسئلة تفاعلية حول حقوق الإنسان، مثل اختبارات قصيرة، أو المشاركة في منتدى للنقاش.</a:t>
            </a:r>
          </a:p>
          <a:p>
            <a:pPr marL="0" indent="0" algn="r" rtl="1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5290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0439" y="325508"/>
            <a:ext cx="102058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IQ" sz="2400" b="1" dirty="0" smtClean="0">
                <a:solidFill>
                  <a:srgbClr val="002060"/>
                </a:solidFill>
              </a:rPr>
              <a:t>4. التطبيق العملي (15 دقيقة):</a:t>
            </a:r>
          </a:p>
          <a:p>
            <a:pPr algn="r" rtl="1">
              <a:lnSpc>
                <a:spcPct val="150000"/>
              </a:lnSpc>
            </a:pPr>
            <a:r>
              <a:rPr lang="ar-IQ" sz="2400" dirty="0" smtClean="0"/>
              <a:t>- حالة دراسية: يُعرض على الطلبة حالة دراسية تتعلق بانتهاك حقوق الإنسان، ويُطلب منهم تحليل الوضع واقتراح الحلول المناسبة.</a:t>
            </a:r>
          </a:p>
          <a:p>
            <a:pPr algn="r" rtl="1">
              <a:lnSpc>
                <a:spcPct val="150000"/>
              </a:lnSpc>
            </a:pPr>
            <a:r>
              <a:rPr lang="ar-IQ" sz="2400" dirty="0" smtClean="0"/>
              <a:t>- مشاركة الأفكار: تُناقش الحلول المقترحة مع باقي الطلبة، مما يعزز التفكير النقدي وتطبيق المفاهيم النظرية.</a:t>
            </a:r>
          </a:p>
          <a:p>
            <a:pPr algn="r" rtl="1">
              <a:lnSpc>
                <a:spcPct val="150000"/>
              </a:lnSpc>
            </a:pPr>
            <a:endParaRPr lang="ar-IQ" sz="2400" dirty="0" smtClean="0"/>
          </a:p>
          <a:p>
            <a:pPr algn="r" rtl="1">
              <a:lnSpc>
                <a:spcPct val="150000"/>
              </a:lnSpc>
            </a:pPr>
            <a:r>
              <a:rPr lang="ar-IQ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5. التقييم والتغذية الراجعة (10 دقائق):</a:t>
            </a:r>
          </a:p>
          <a:p>
            <a:pPr algn="r" rtl="1">
              <a:lnSpc>
                <a:spcPct val="150000"/>
              </a:lnSpc>
            </a:pPr>
            <a:r>
              <a:rPr lang="ar-IQ" sz="2400" dirty="0" smtClean="0"/>
              <a:t>- تقييم فوري: يقوم المعلم بتقييم فهم الطلبة من خلال أسئلة سريعة، أو لعبة تفاعلية باستخدام أدوات </a:t>
            </a:r>
            <a:r>
              <a:rPr lang="en-US" sz="2400" dirty="0" smtClean="0"/>
              <a:t>.</a:t>
            </a:r>
          </a:p>
          <a:p>
            <a:pPr algn="r" rtl="1">
              <a:lnSpc>
                <a:spcPct val="150000"/>
              </a:lnSpc>
            </a:pPr>
            <a:r>
              <a:rPr lang="en-US" sz="2400" dirty="0" smtClean="0"/>
              <a:t>- </a:t>
            </a:r>
            <a:r>
              <a:rPr lang="ar-IQ" sz="2400" dirty="0" smtClean="0"/>
              <a:t>التغذية الراجعة: يقدم المعلم ملاحظات فورية حول أداء الطلبة، مع التركيز على النقاط الإيجابية وما يمكن تحسينه.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85796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rgbClr val="FF0000"/>
                </a:solidFill>
              </a:rPr>
              <a:t>الواجب المنزلي:</a:t>
            </a:r>
            <a:br>
              <a:rPr lang="ar-IQ" b="1" dirty="0" smtClean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IQ" dirty="0" smtClean="0"/>
              <a:t>- قراءة مقال عن حقوق الإنسان المعاصرة وتقديم ملخص قصير.</a:t>
            </a:r>
          </a:p>
          <a:p>
            <a:pPr algn="r" rtl="1">
              <a:lnSpc>
                <a:spcPct val="150000"/>
              </a:lnSpc>
            </a:pPr>
            <a:r>
              <a:rPr lang="ar-IQ" dirty="0" smtClean="0"/>
              <a:t>- المشاركة في نقاش على المنصة حول أحد الحقوق التي يرون أنها الأكثر أهمية في المجتمع الحالي.</a:t>
            </a:r>
          </a:p>
          <a:p>
            <a:pPr algn="r" rtl="1">
              <a:lnSpc>
                <a:spcPct val="150000"/>
              </a:lnSpc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90884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accent6">
                    <a:lumMod val="75000"/>
                  </a:schemeClr>
                </a:solidFill>
              </a:rPr>
              <a:t>المعايير وضوابط التعلم المدمج</a:t>
            </a:r>
            <a:endParaRPr lang="ar-IQ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ar-IQ" dirty="0" smtClean="0"/>
              <a:t>1. التفاعل المستمر: يُشجع الطلبة على التفاعل مع المحتوى عبر أدوات متعددة لضمان الفهم.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ar-IQ" dirty="0" smtClean="0"/>
              <a:t>2. التغذية الراجعة الفورية: تقدم ملاحظات مستمرة للطلبة سواء عبر الفصل أو المنصة.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ar-IQ" dirty="0" smtClean="0"/>
              <a:t>3. التنويع في الأنشطة: الدمج بين الشرح التقليدي والأنشطة الإلكترونية لتحفيز الاهتمام.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ar-IQ" dirty="0" smtClean="0"/>
              <a:t>4. التقييم المتكامل: يشتمل على تقييمات إلكترونية ومناقشات صفية لضمان شمولية التقييم.</a:t>
            </a:r>
          </a:p>
          <a:p>
            <a:pPr marL="0" indent="0" algn="r" rtl="1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2867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459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مفهوم حقوق الإنسان وأهميتها </vt:lpstr>
      <vt:lpstr>الأهداف التعليمية:</vt:lpstr>
      <vt:lpstr>طرق التوضيح</vt:lpstr>
      <vt:lpstr>استراتيجية التعلم المدمج</vt:lpstr>
      <vt:lpstr>خطة الدرس: </vt:lpstr>
      <vt:lpstr>PowerPoint Presentation</vt:lpstr>
      <vt:lpstr>الواجب المنزلي: </vt:lpstr>
      <vt:lpstr>المعايير وضوابط التعلم المدمج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حقوق الإنسان وأهميتها</dc:title>
  <dc:creator>gazwan</dc:creator>
  <cp:lastModifiedBy>gazwan</cp:lastModifiedBy>
  <cp:revision>3</cp:revision>
  <dcterms:created xsi:type="dcterms:W3CDTF">2024-09-27T12:56:13Z</dcterms:created>
  <dcterms:modified xsi:type="dcterms:W3CDTF">2024-09-27T13:06:21Z</dcterms:modified>
</cp:coreProperties>
</file>