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20"/>
  </p:notesMasterIdLst>
  <p:sldIdLst>
    <p:sldId id="256" r:id="rId2"/>
    <p:sldId id="274" r:id="rId3"/>
    <p:sldId id="257" r:id="rId4"/>
    <p:sldId id="258" r:id="rId5"/>
    <p:sldId id="259" r:id="rId6"/>
    <p:sldId id="260" r:id="rId7"/>
    <p:sldId id="277" r:id="rId8"/>
    <p:sldId id="262" r:id="rId9"/>
    <p:sldId id="263" r:id="rId10"/>
    <p:sldId id="264" r:id="rId11"/>
    <p:sldId id="266" r:id="rId12"/>
    <p:sldId id="267" r:id="rId13"/>
    <p:sldId id="268" r:id="rId14"/>
    <p:sldId id="269" r:id="rId15"/>
    <p:sldId id="275" r:id="rId16"/>
    <p:sldId id="270" r:id="rId17"/>
    <p:sldId id="271" r:id="rId18"/>
    <p:sldId id="276"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5" d="100"/>
          <a:sy n="115" d="100"/>
        </p:scale>
        <p:origin x="-8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CD47F96-9C70-4499-89AD-C689EEB16D37}" type="datetimeFigureOut">
              <a:rPr lang="ar-IQ" smtClean="0"/>
              <a:t>23/05/1446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3A4DF4E-D32B-44CC-85E0-52DE26276EC2}" type="slidenum">
              <a:rPr lang="ar-IQ" smtClean="0"/>
              <a:t>‹#›</a:t>
            </a:fld>
            <a:endParaRPr lang="ar-IQ"/>
          </a:p>
        </p:txBody>
      </p:sp>
    </p:spTree>
    <p:extLst>
      <p:ext uri="{BB962C8B-B14F-4D97-AF65-F5344CB8AC3E}">
        <p14:creationId xmlns:p14="http://schemas.microsoft.com/office/powerpoint/2010/main" val="235454535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43A4DF4E-D32B-44CC-85E0-52DE26276EC2}" type="slidenum">
              <a:rPr lang="ar-IQ" smtClean="0"/>
              <a:t>6</a:t>
            </a:fld>
            <a:endParaRPr lang="ar-IQ"/>
          </a:p>
        </p:txBody>
      </p:sp>
    </p:spTree>
    <p:extLst>
      <p:ext uri="{BB962C8B-B14F-4D97-AF65-F5344CB8AC3E}">
        <p14:creationId xmlns:p14="http://schemas.microsoft.com/office/powerpoint/2010/main" val="1584272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23/05/1446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23/05/1446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23/05/1446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23/05/1446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23/05/1446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23/05/1446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23/05/1446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23/05/1446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23/05/1446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23/05/1446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23/05/1446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23/05/1446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alukah.net/literature_language/0/6883/" TargetMode="External"/><Relationship Id="rId2" Type="http://schemas.openxmlformats.org/officeDocument/2006/relationships/hyperlink" Target="https://www.alukah.net/literature_language/0/626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22030" y="1556792"/>
            <a:ext cx="8229600" cy="2088232"/>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ar-IQ" b="1" dirty="0" smtClean="0">
                <a:latin typeface="+mn-lt"/>
              </a:rPr>
              <a:t>  </a:t>
            </a:r>
            <a:br>
              <a:rPr lang="ar-IQ" b="1" dirty="0" smtClean="0">
                <a:latin typeface="+mn-lt"/>
              </a:rPr>
            </a:br>
            <a:r>
              <a:rPr lang="ar-IQ" b="1" dirty="0" smtClean="0">
                <a:latin typeface="+mn-lt"/>
              </a:rPr>
              <a:t> </a:t>
            </a:r>
            <a:r>
              <a:rPr lang="ar-IQ" b="1" smtClean="0">
                <a:latin typeface="+mn-lt"/>
              </a:rPr>
              <a:t>تحليل النص القرآني </a:t>
            </a:r>
            <a:r>
              <a:rPr lang="ar-IQ" b="1" dirty="0" smtClean="0">
                <a:latin typeface="+mn-lt"/>
              </a:rPr>
              <a:t/>
            </a:r>
            <a:br>
              <a:rPr lang="ar-IQ" b="1" dirty="0" smtClean="0">
                <a:latin typeface="+mn-lt"/>
              </a:rPr>
            </a:br>
            <a:r>
              <a:rPr lang="ar-IQ" dirty="0" smtClean="0">
                <a:latin typeface="+mn-lt"/>
              </a:rPr>
              <a:t>القواعد والمناهج</a:t>
            </a:r>
            <a:endParaRPr lang="ar-IQ" b="1" dirty="0">
              <a:latin typeface="+mn-lt"/>
            </a:endParaRPr>
          </a:p>
        </p:txBody>
      </p:sp>
      <p:sp>
        <p:nvSpPr>
          <p:cNvPr id="3" name="عنوان فرعي 2"/>
          <p:cNvSpPr>
            <a:spLocks noGrp="1"/>
          </p:cNvSpPr>
          <p:nvPr>
            <p:ph type="subTitle" idx="1"/>
          </p:nvPr>
        </p:nvSpPr>
        <p:spPr>
          <a:xfrm>
            <a:off x="1371600" y="4293096"/>
            <a:ext cx="6400800" cy="1152128"/>
          </a:xfrm>
        </p:spPr>
        <p:txBody>
          <a:bodyPr>
            <a:normAutofit/>
          </a:bodyPr>
          <a:lstStyle/>
          <a:p>
            <a:pPr algn="ctr"/>
            <a:r>
              <a:rPr lang="ar-IQ" sz="2400" b="1" dirty="0" smtClean="0"/>
              <a:t>اعداد </a:t>
            </a:r>
          </a:p>
          <a:p>
            <a:pPr algn="ctr"/>
            <a:r>
              <a:rPr lang="ar-IQ" sz="2400" b="1" dirty="0" err="1" smtClean="0"/>
              <a:t>أ.د</a:t>
            </a:r>
            <a:r>
              <a:rPr lang="ar-IQ" sz="2400" b="1" dirty="0" smtClean="0"/>
              <a:t> حازم عدنان أحمد</a:t>
            </a:r>
            <a:endParaRPr lang="ar-IQ" sz="2400" b="1" dirty="0"/>
          </a:p>
        </p:txBody>
      </p:sp>
    </p:spTree>
    <p:extLst>
      <p:ext uri="{BB962C8B-B14F-4D97-AF65-F5344CB8AC3E}">
        <p14:creationId xmlns:p14="http://schemas.microsoft.com/office/powerpoint/2010/main" val="3638935786"/>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2"/>
                                        </p:tgtEl>
                                      </p:cBhvr>
                                    </p:animEffect>
                                    <p:anim calcmode="lin" valueType="num">
                                      <p:cBhvr>
                                        <p:cTn id="7"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2"/>
                                        </p:tgtEl>
                                        <p:attrNameLst>
                                          <p:attrName>ppt_h</p:attrName>
                                        </p:attrNameLst>
                                      </p:cBhvr>
                                      <p:tavLst>
                                        <p:tav tm="0">
                                          <p:val>
                                            <p:strVal val="ppt_h"/>
                                          </p:val>
                                        </p:tav>
                                        <p:tav tm="100000">
                                          <p:val>
                                            <p:strVal val="ppt_h"/>
                                          </p:val>
                                        </p:tav>
                                      </p:tavLst>
                                    </p:anim>
                                    <p:set>
                                      <p:cBhvr>
                                        <p:cTn id="9" dur="1" fill="hold">
                                          <p:stCondLst>
                                            <p:cond delay="1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ومن الامثلة:</a:t>
            </a:r>
            <a:endParaRPr lang="ar-IQ" sz="2400" b="1" dirty="0"/>
          </a:p>
        </p:txBody>
      </p:sp>
      <p:sp>
        <p:nvSpPr>
          <p:cNvPr id="3" name="عنصر نائب للمحتوى 2"/>
          <p:cNvSpPr>
            <a:spLocks noGrp="1"/>
          </p:cNvSpPr>
          <p:nvPr>
            <p:ph idx="1"/>
          </p:nvPr>
        </p:nvSpPr>
        <p:spPr/>
        <p:txBody>
          <a:bodyPr>
            <a:normAutofit fontScale="92500" lnSpcReduction="10000"/>
          </a:bodyPr>
          <a:lstStyle/>
          <a:p>
            <a:r>
              <a:rPr lang="ar-IQ" dirty="0"/>
              <a:t>بيان ماهية دلالة اللفظ أو التركيب، إن كانت </a:t>
            </a:r>
            <a:r>
              <a:rPr lang="ar-IQ" dirty="0">
                <a:solidFill>
                  <a:srgbClr val="000080"/>
                </a:solidFill>
              </a:rPr>
              <a:t>(أصلية)</a:t>
            </a:r>
            <a:r>
              <a:rPr lang="ar-IQ" dirty="0"/>
              <a:t>، أم </a:t>
            </a:r>
            <a:r>
              <a:rPr lang="ar-IQ" dirty="0">
                <a:solidFill>
                  <a:srgbClr val="000080"/>
                </a:solidFill>
              </a:rPr>
              <a:t>(إسلامية</a:t>
            </a:r>
            <a:r>
              <a:rPr lang="ar-IQ" dirty="0" smtClean="0">
                <a:solidFill>
                  <a:srgbClr val="000080"/>
                </a:solidFill>
              </a:rPr>
              <a:t>)</a:t>
            </a:r>
            <a:r>
              <a:rPr lang="ar-IQ" dirty="0" smtClean="0"/>
              <a:t>،كما جاءت في القرآن الكريم ، مثاله:</a:t>
            </a:r>
          </a:p>
          <a:p>
            <a:r>
              <a:rPr lang="ar-IQ" dirty="0" smtClean="0"/>
              <a:t>  </a:t>
            </a:r>
            <a:r>
              <a:rPr lang="ar-IQ" dirty="0">
                <a:solidFill>
                  <a:srgbClr val="000080"/>
                </a:solidFill>
              </a:rPr>
              <a:t>(الزكاة)</a:t>
            </a:r>
            <a:r>
              <a:rPr lang="ar-IQ" dirty="0"/>
              <a:t>، فإنّ في أصل اللغة: النماء </a:t>
            </a:r>
            <a:r>
              <a:rPr lang="ar-IQ" dirty="0" smtClean="0"/>
              <a:t>والزيادة </a:t>
            </a:r>
            <a:r>
              <a:rPr lang="ar-IQ" dirty="0"/>
              <a:t>إذ يقال: زكاة الزرعُ: إذا كثُر ونما. ثم استعملت في القرآن </a:t>
            </a:r>
            <a:r>
              <a:rPr lang="ar-IQ" dirty="0" smtClean="0"/>
              <a:t>للدلالة </a:t>
            </a:r>
            <a:r>
              <a:rPr lang="ar-IQ" dirty="0"/>
              <a:t>على مال معيّن معلوم، يُدفَع إلى بيت مال المسلمين عند توفّر الشروط بالمال؛ إذ ينبغي أن يبلغ أصل المال مقدارًا مُعيَّنًا يسمى </a:t>
            </a:r>
            <a:r>
              <a:rPr lang="ar-IQ" dirty="0">
                <a:solidFill>
                  <a:srgbClr val="000080"/>
                </a:solidFill>
              </a:rPr>
              <a:t>(النصاب)</a:t>
            </a:r>
            <a:r>
              <a:rPr lang="ar-IQ" dirty="0"/>
              <a:t> كي تؤخذ منه الزكاة</a:t>
            </a:r>
            <a:r>
              <a:rPr lang="ar-IQ" dirty="0" smtClean="0"/>
              <a:t>.</a:t>
            </a:r>
          </a:p>
          <a:p>
            <a:r>
              <a:rPr lang="ar-IQ" dirty="0" smtClean="0"/>
              <a:t>  </a:t>
            </a:r>
            <a:r>
              <a:rPr lang="ar-IQ" dirty="0">
                <a:solidFill>
                  <a:srgbClr val="000080"/>
                </a:solidFill>
              </a:rPr>
              <a:t>(الربا)</a:t>
            </a:r>
            <a:r>
              <a:rPr lang="ar-IQ" dirty="0"/>
              <a:t>؛ إذ أصله الزيادة من ربا يربو: إذا زاد، ثم </a:t>
            </a:r>
            <a:r>
              <a:rPr lang="ar-IQ" dirty="0" smtClean="0"/>
              <a:t>استعمل </a:t>
            </a:r>
            <a:r>
              <a:rPr lang="ar-IQ" dirty="0"/>
              <a:t>للمال الذي يؤخذ زائدًا على القرض، وهو ما حرّمه الإسلام بنص </a:t>
            </a:r>
            <a:r>
              <a:rPr lang="ar-IQ" dirty="0" smtClean="0"/>
              <a:t>القرآن.</a:t>
            </a:r>
          </a:p>
          <a:p>
            <a:r>
              <a:rPr lang="ar-IQ" dirty="0" smtClean="0"/>
              <a:t> </a:t>
            </a:r>
            <a:r>
              <a:rPr lang="ar-IQ" dirty="0" smtClean="0">
                <a:solidFill>
                  <a:srgbClr val="000080"/>
                </a:solidFill>
              </a:rPr>
              <a:t>(</a:t>
            </a:r>
            <a:r>
              <a:rPr lang="ar-IQ" dirty="0">
                <a:solidFill>
                  <a:srgbClr val="000080"/>
                </a:solidFill>
              </a:rPr>
              <a:t>الكَلالة)</a:t>
            </a:r>
            <a:r>
              <a:rPr lang="ar-IQ" dirty="0"/>
              <a:t> في الإرث، طلق لفظ الكلالة على كلِّ من ماتَ وليسَ له أصلٌ ولا فرعٌ وارثين، والمراد بالأصل الوارث هنا هو الأب وما علا من الأجداد الذكور، بينما الفرع الوارث هو كلُّ ذكرٍ أو أنثى  ...</a:t>
            </a:r>
            <a:r>
              <a:rPr lang="ar-IQ" dirty="0" smtClean="0"/>
              <a:t>.</a:t>
            </a:r>
            <a:r>
              <a:rPr lang="ar-IQ" dirty="0">
                <a:solidFill>
                  <a:srgbClr val="000000"/>
                </a:solidFill>
              </a:rPr>
              <a:t/>
            </a:r>
            <a:br>
              <a:rPr lang="ar-IQ" dirty="0">
                <a:solidFill>
                  <a:srgbClr val="000000"/>
                </a:solidFill>
              </a:rPr>
            </a:br>
            <a:endParaRPr lang="ar-IQ" dirty="0"/>
          </a:p>
        </p:txBody>
      </p:sp>
    </p:spTree>
    <p:extLst>
      <p:ext uri="{BB962C8B-B14F-4D97-AF65-F5344CB8AC3E}">
        <p14:creationId xmlns:p14="http://schemas.microsoft.com/office/powerpoint/2010/main" val="245445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رابعاً: الصرف:</a:t>
            </a:r>
            <a:endParaRPr lang="ar-IQ" sz="2400" b="1" dirty="0"/>
          </a:p>
        </p:txBody>
      </p:sp>
      <p:sp>
        <p:nvSpPr>
          <p:cNvPr id="3" name="عنصر نائب للمحتوى 2"/>
          <p:cNvSpPr>
            <a:spLocks noGrp="1"/>
          </p:cNvSpPr>
          <p:nvPr>
            <p:ph idx="1"/>
          </p:nvPr>
        </p:nvSpPr>
        <p:spPr/>
        <p:txBody>
          <a:bodyPr>
            <a:normAutofit/>
          </a:bodyPr>
          <a:lstStyle/>
          <a:p>
            <a:pPr>
              <a:lnSpc>
                <a:spcPct val="150000"/>
              </a:lnSpc>
            </a:pPr>
            <a:r>
              <a:rPr lang="ar-IQ" sz="2000" b="1" dirty="0"/>
              <a:t>الكشف عن </a:t>
            </a:r>
            <a:r>
              <a:rPr lang="ar-IQ" sz="2000" b="1" dirty="0">
                <a:solidFill>
                  <a:srgbClr val="000080"/>
                </a:solidFill>
              </a:rPr>
              <a:t>(وجوه الصَّرْف)</a:t>
            </a:r>
            <a:r>
              <a:rPr lang="ar-IQ" sz="2000" b="1" dirty="0"/>
              <a:t>، وعلاقتها بالمعنى، ولاسيما ما يتعلق منها بالصيغ، كصيغ </a:t>
            </a:r>
            <a:r>
              <a:rPr lang="ar-IQ" sz="2000" b="1" dirty="0">
                <a:solidFill>
                  <a:srgbClr val="000080"/>
                </a:solidFill>
              </a:rPr>
              <a:t>(الأفعال)</a:t>
            </a:r>
            <a:r>
              <a:rPr lang="ar-IQ" sz="2000" b="1" dirty="0"/>
              <a:t>، مثل دلالة </a:t>
            </a:r>
            <a:r>
              <a:rPr lang="ar-IQ" sz="2000" b="1" dirty="0">
                <a:solidFill>
                  <a:srgbClr val="000080"/>
                </a:solidFill>
              </a:rPr>
              <a:t>(فعل)</a:t>
            </a:r>
            <a:r>
              <a:rPr lang="ar-IQ" sz="2000" b="1" dirty="0"/>
              <a:t> على مجرّد حدوث الفعل لمرة، و</a:t>
            </a:r>
            <a:r>
              <a:rPr lang="ar-IQ" sz="2000" b="1" dirty="0">
                <a:solidFill>
                  <a:srgbClr val="000080"/>
                </a:solidFill>
              </a:rPr>
              <a:t>(فَعَّلَ)</a:t>
            </a:r>
            <a:r>
              <a:rPr lang="ar-IQ" sz="2000" b="1" dirty="0"/>
              <a:t> على التكثير والتكرير، و</a:t>
            </a:r>
            <a:r>
              <a:rPr lang="ar-IQ" sz="2000" b="1" dirty="0">
                <a:solidFill>
                  <a:srgbClr val="000080"/>
                </a:solidFill>
              </a:rPr>
              <a:t>(فاعَلَ)</a:t>
            </a:r>
            <a:r>
              <a:rPr lang="ar-IQ" sz="2000" b="1" dirty="0"/>
              <a:t> على المشاركة، وكذلك الصيغ الأخرى، مثل </a:t>
            </a:r>
            <a:r>
              <a:rPr lang="ar-IQ" sz="2000" b="1" dirty="0">
                <a:solidFill>
                  <a:srgbClr val="000080"/>
                </a:solidFill>
              </a:rPr>
              <a:t>(فَعْلَلَ)</a:t>
            </a:r>
            <a:r>
              <a:rPr lang="ar-IQ" sz="2000" b="1" dirty="0"/>
              <a:t>، و</a:t>
            </a:r>
            <a:r>
              <a:rPr lang="ar-IQ" sz="2000" b="1" dirty="0">
                <a:solidFill>
                  <a:srgbClr val="000080"/>
                </a:solidFill>
              </a:rPr>
              <a:t>(اسْتَفْعَلَ)</a:t>
            </a:r>
            <a:r>
              <a:rPr lang="ar-IQ" sz="2000" b="1" dirty="0"/>
              <a:t> وغيرها من الصيغ؛ إذ لها دلالات معيّنة، كالدلالة على الاضطراب والحركة الشديدة للأولى، وطلب الشيء للثانية، وكذلك صيغ </a:t>
            </a:r>
            <a:r>
              <a:rPr lang="ar-IQ" sz="2000" b="1" dirty="0">
                <a:solidFill>
                  <a:srgbClr val="000080"/>
                </a:solidFill>
              </a:rPr>
              <a:t>(الأسماء)</a:t>
            </a:r>
            <a:r>
              <a:rPr lang="ar-IQ" sz="2000" b="1" dirty="0"/>
              <a:t>، مثل </a:t>
            </a:r>
            <a:r>
              <a:rPr lang="ar-IQ" sz="2000" b="1" dirty="0">
                <a:solidFill>
                  <a:srgbClr val="000080"/>
                </a:solidFill>
              </a:rPr>
              <a:t>(فَعِلٌ)</a:t>
            </a:r>
            <a:r>
              <a:rPr lang="ar-IQ" sz="2000" b="1" dirty="0"/>
              <a:t> للدلالة على المبالغة، و</a:t>
            </a:r>
            <a:r>
              <a:rPr lang="ar-IQ" sz="2000" b="1" dirty="0">
                <a:solidFill>
                  <a:srgbClr val="000080"/>
                </a:solidFill>
              </a:rPr>
              <a:t>(فَعُولٌ)</a:t>
            </a:r>
            <a:r>
              <a:rPr lang="ar-IQ" sz="2000" b="1" dirty="0"/>
              <a:t> كذلك، و</a:t>
            </a:r>
            <a:r>
              <a:rPr lang="ar-IQ" sz="2000" b="1" dirty="0">
                <a:solidFill>
                  <a:srgbClr val="000080"/>
                </a:solidFill>
              </a:rPr>
              <a:t>(فَعّال)</a:t>
            </a:r>
            <a:r>
              <a:rPr lang="ar-IQ" sz="2000" b="1" dirty="0"/>
              <a:t> للتكثير... وغيرها من صيغ ذات دلالات معيّنة.</a:t>
            </a:r>
            <a:r>
              <a:rPr lang="ar-IQ" sz="2000" b="1" dirty="0">
                <a:solidFill>
                  <a:srgbClr val="000000"/>
                </a:solidFill>
              </a:rPr>
              <a:t/>
            </a:r>
            <a:br>
              <a:rPr lang="ar-IQ" sz="2000" b="1" dirty="0">
                <a:solidFill>
                  <a:srgbClr val="000000"/>
                </a:solidFill>
              </a:rPr>
            </a:br>
            <a:endParaRPr lang="ar-IQ" sz="2000" b="1" dirty="0"/>
          </a:p>
        </p:txBody>
      </p:sp>
    </p:spTree>
    <p:extLst>
      <p:ext uri="{BB962C8B-B14F-4D97-AF65-F5344CB8AC3E}">
        <p14:creationId xmlns:p14="http://schemas.microsoft.com/office/powerpoint/2010/main" val="374436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خامسا: زيادة المبنى لبيان زيادة المعنى.</a:t>
            </a:r>
            <a:endParaRPr lang="ar-IQ" sz="2400" b="1" dirty="0"/>
          </a:p>
        </p:txBody>
      </p:sp>
      <p:sp>
        <p:nvSpPr>
          <p:cNvPr id="3" name="عنصر نائب للمحتوى 2"/>
          <p:cNvSpPr>
            <a:spLocks noGrp="1"/>
          </p:cNvSpPr>
          <p:nvPr>
            <p:ph idx="1"/>
          </p:nvPr>
        </p:nvSpPr>
        <p:spPr/>
        <p:txBody>
          <a:bodyPr>
            <a:normAutofit/>
          </a:bodyPr>
          <a:lstStyle/>
          <a:p>
            <a:r>
              <a:rPr lang="ar-IQ" sz="2400" dirty="0"/>
              <a:t>بيان العلاقة بين </a:t>
            </a:r>
            <a:r>
              <a:rPr lang="ar-IQ" sz="2400" dirty="0">
                <a:solidFill>
                  <a:srgbClr val="000080"/>
                </a:solidFill>
              </a:rPr>
              <a:t>(زيادة المبنى)</a:t>
            </a:r>
            <a:r>
              <a:rPr lang="ar-IQ" sz="2400" dirty="0"/>
              <a:t> و</a:t>
            </a:r>
            <a:r>
              <a:rPr lang="ar-IQ" sz="2400" dirty="0">
                <a:solidFill>
                  <a:srgbClr val="000080"/>
                </a:solidFill>
              </a:rPr>
              <a:t>(زيادة المعنى)</a:t>
            </a:r>
            <a:r>
              <a:rPr lang="ar-IQ" sz="2400" dirty="0"/>
              <a:t>، كما بين </a:t>
            </a:r>
            <a:r>
              <a:rPr lang="ar-IQ" sz="2400" dirty="0">
                <a:solidFill>
                  <a:srgbClr val="000080"/>
                </a:solidFill>
              </a:rPr>
              <a:t>(خَرْج)</a:t>
            </a:r>
            <a:r>
              <a:rPr lang="ar-IQ" sz="2400" dirty="0"/>
              <a:t> و</a:t>
            </a:r>
            <a:r>
              <a:rPr lang="ar-IQ" sz="2400" dirty="0">
                <a:solidFill>
                  <a:srgbClr val="000080"/>
                </a:solidFill>
              </a:rPr>
              <a:t>(خراج)</a:t>
            </a:r>
            <a:r>
              <a:rPr lang="ar-IQ" sz="2400" dirty="0"/>
              <a:t> و</a:t>
            </a:r>
            <a:r>
              <a:rPr lang="ar-IQ" sz="2400" dirty="0">
                <a:solidFill>
                  <a:srgbClr val="000080"/>
                </a:solidFill>
              </a:rPr>
              <a:t>(صَرَّ) </a:t>
            </a:r>
            <a:r>
              <a:rPr lang="ar-IQ" sz="2400" dirty="0"/>
              <a:t>و</a:t>
            </a:r>
            <a:r>
              <a:rPr lang="ar-IQ" sz="2400" dirty="0">
                <a:solidFill>
                  <a:srgbClr val="000080"/>
                </a:solidFill>
              </a:rPr>
              <a:t>(صَرْصَرُ)</a:t>
            </a:r>
            <a:r>
              <a:rPr lang="ar-IQ" sz="2400" dirty="0"/>
              <a:t>؛ إذ الثانية منهما أبلغ من الأولى في المعنى، </a:t>
            </a:r>
            <a:endParaRPr lang="ar-IQ" sz="2400" dirty="0" smtClean="0"/>
          </a:p>
          <a:p>
            <a:pPr marL="0" indent="0">
              <a:buNone/>
            </a:pPr>
            <a:r>
              <a:rPr lang="ar-IQ" sz="2400" dirty="0" smtClean="0"/>
              <a:t>ولهذا </a:t>
            </a:r>
            <a:r>
              <a:rPr lang="ar-IQ" sz="2400" dirty="0"/>
              <a:t>قال سبحانه وتعالى مخاطبة النبي- صلى الله عليه وسلم: ﴿ </a:t>
            </a:r>
            <a:r>
              <a:rPr lang="ar-IQ" sz="2400" dirty="0">
                <a:solidFill>
                  <a:srgbClr val="008000"/>
                </a:solidFill>
              </a:rPr>
              <a:t>أَمْ تَسْئَلُهُمْ خَرْجًا فَخَرَاجُ رَبِّكَ خَيْرٌ وَهُوَ خَيْرُ الرَّازِقِينَ</a:t>
            </a:r>
            <a:r>
              <a:rPr lang="ar-IQ" sz="2400" dirty="0"/>
              <a:t> ﴾ [المؤمنون: 72]، فأضاف الأكثر والأعظم إليه سبحانه وهو </a:t>
            </a:r>
            <a:r>
              <a:rPr lang="ar-IQ" sz="2400" dirty="0">
                <a:solidFill>
                  <a:srgbClr val="000080"/>
                </a:solidFill>
              </a:rPr>
              <a:t>(الخراج)</a:t>
            </a:r>
            <a:r>
              <a:rPr lang="ar-IQ" sz="2400" dirty="0"/>
              <a:t> دون الخرج.</a:t>
            </a:r>
            <a:r>
              <a:rPr lang="ar-IQ" sz="2400" dirty="0">
                <a:solidFill>
                  <a:srgbClr val="000000"/>
                </a:solidFill>
              </a:rPr>
              <a:t/>
            </a:r>
            <a:br>
              <a:rPr lang="ar-IQ" sz="2400" dirty="0">
                <a:solidFill>
                  <a:srgbClr val="000000"/>
                </a:solidFill>
              </a:rPr>
            </a:br>
            <a:endParaRPr lang="ar-IQ" sz="2400" dirty="0"/>
          </a:p>
        </p:txBody>
      </p:sp>
    </p:spTree>
    <p:extLst>
      <p:ext uri="{BB962C8B-B14F-4D97-AF65-F5344CB8AC3E}">
        <p14:creationId xmlns:p14="http://schemas.microsoft.com/office/powerpoint/2010/main" val="347702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سادساً: العلاقة الدلالية</a:t>
            </a:r>
            <a:r>
              <a:rPr lang="ar-IQ" sz="2400" dirty="0" smtClean="0"/>
              <a:t>.</a:t>
            </a:r>
            <a:endParaRPr lang="ar-IQ" sz="2400" dirty="0"/>
          </a:p>
        </p:txBody>
      </p:sp>
      <p:sp>
        <p:nvSpPr>
          <p:cNvPr id="3" name="عنصر نائب للمحتوى 2"/>
          <p:cNvSpPr>
            <a:spLocks noGrp="1"/>
          </p:cNvSpPr>
          <p:nvPr>
            <p:ph idx="1"/>
          </p:nvPr>
        </p:nvSpPr>
        <p:spPr/>
        <p:txBody>
          <a:bodyPr>
            <a:normAutofit fontScale="70000" lnSpcReduction="20000"/>
          </a:bodyPr>
          <a:lstStyle/>
          <a:p>
            <a:pPr algn="just"/>
            <a:r>
              <a:rPr lang="ar-IQ" dirty="0"/>
              <a:t>بيان</a:t>
            </a:r>
            <a:r>
              <a:rPr lang="ar-IQ" dirty="0">
                <a:solidFill>
                  <a:srgbClr val="000080"/>
                </a:solidFill>
              </a:rPr>
              <a:t> (العلاقة الدلالية)</a:t>
            </a:r>
            <a:r>
              <a:rPr lang="ar-IQ" dirty="0"/>
              <a:t> بين الألفاظ والتراكيب في السياقات التعبيرية المختلفة، وفي السياق الواحد، من نواح متعددة، مثل </a:t>
            </a:r>
            <a:r>
              <a:rPr lang="ar-IQ" dirty="0">
                <a:solidFill>
                  <a:srgbClr val="000080"/>
                </a:solidFill>
              </a:rPr>
              <a:t>(الإبهام)</a:t>
            </a:r>
            <a:r>
              <a:rPr lang="ar-IQ" dirty="0"/>
              <a:t> و</a:t>
            </a:r>
            <a:r>
              <a:rPr lang="ar-IQ" dirty="0">
                <a:solidFill>
                  <a:srgbClr val="000080"/>
                </a:solidFill>
              </a:rPr>
              <a:t>(البيان)</a:t>
            </a:r>
            <a:r>
              <a:rPr lang="ar-IQ" dirty="0"/>
              <a:t> في سياقين مختلفين ومتباعدين، كقوله تعالى في : </a:t>
            </a:r>
            <a:endParaRPr lang="ar-IQ" dirty="0" smtClean="0"/>
          </a:p>
          <a:p>
            <a:pPr marL="0" indent="0" algn="just">
              <a:buNone/>
            </a:pPr>
            <a:r>
              <a:rPr lang="ar-IQ" dirty="0"/>
              <a:t> </a:t>
            </a:r>
            <a:r>
              <a:rPr lang="ar-IQ" dirty="0" smtClean="0"/>
              <a:t>     ﴿ </a:t>
            </a:r>
            <a:r>
              <a:rPr lang="ar-IQ" dirty="0">
                <a:solidFill>
                  <a:srgbClr val="008000"/>
                </a:solidFill>
              </a:rPr>
              <a:t>وَبَنَيْنَا </a:t>
            </a:r>
            <a:r>
              <a:rPr lang="ar-IQ" u="sng" dirty="0">
                <a:solidFill>
                  <a:srgbClr val="008000"/>
                </a:solidFill>
              </a:rPr>
              <a:t>فَوْقَكُمْ سَبْعًا </a:t>
            </a:r>
            <a:r>
              <a:rPr lang="ar-IQ" dirty="0">
                <a:solidFill>
                  <a:srgbClr val="008000"/>
                </a:solidFill>
              </a:rPr>
              <a:t>شِدَادًا</a:t>
            </a:r>
            <a:r>
              <a:rPr lang="ar-IQ" dirty="0"/>
              <a:t> ﴾ [النبأ: 12]، ﴿ </a:t>
            </a:r>
            <a:r>
              <a:rPr lang="ar-IQ" dirty="0">
                <a:solidFill>
                  <a:srgbClr val="008000"/>
                </a:solidFill>
              </a:rPr>
              <a:t>الَّذِي خَلَقَ </a:t>
            </a:r>
            <a:r>
              <a:rPr lang="ar-IQ" u="sng" dirty="0">
                <a:solidFill>
                  <a:srgbClr val="008000"/>
                </a:solidFill>
              </a:rPr>
              <a:t>سَبْعَ سَمَوَاتٍ </a:t>
            </a:r>
            <a:r>
              <a:rPr lang="ar-IQ" dirty="0">
                <a:solidFill>
                  <a:srgbClr val="008000"/>
                </a:solidFill>
              </a:rPr>
              <a:t>طِبَاقًا</a:t>
            </a:r>
            <a:r>
              <a:rPr lang="ar-IQ" dirty="0"/>
              <a:t> ﴾ [الْمُلْك: 3]. فأبهم في النص الأول بقوله: ﴿ </a:t>
            </a:r>
            <a:r>
              <a:rPr lang="ar-IQ" dirty="0">
                <a:solidFill>
                  <a:srgbClr val="008000"/>
                </a:solidFill>
              </a:rPr>
              <a:t>سَبْعًا شِدَادًا</a:t>
            </a:r>
            <a:r>
              <a:rPr lang="ar-IQ" dirty="0"/>
              <a:t> ﴾، ثم بيّن في النص الثاني ماهية السبع الشِّداد هذه، بأنها ﴿ </a:t>
            </a:r>
            <a:r>
              <a:rPr lang="ar-IQ" dirty="0">
                <a:solidFill>
                  <a:srgbClr val="008000"/>
                </a:solidFill>
              </a:rPr>
              <a:t>سبْع سموات</a:t>
            </a:r>
            <a:r>
              <a:rPr lang="ar-IQ" dirty="0"/>
              <a:t> </a:t>
            </a:r>
            <a:r>
              <a:rPr lang="ar-IQ" dirty="0" smtClean="0"/>
              <a:t>﴾.</a:t>
            </a:r>
          </a:p>
          <a:p>
            <a:pPr marL="0" indent="0" algn="just">
              <a:buNone/>
            </a:pPr>
            <a:endParaRPr lang="ar-IQ" dirty="0"/>
          </a:p>
          <a:p>
            <a:pPr algn="just"/>
            <a:r>
              <a:rPr lang="ar-IQ" dirty="0"/>
              <a:t>ومن هذا النوع المتعلق بالعلاقات الدلالية بين الألفاظ، علاقة </a:t>
            </a:r>
            <a:r>
              <a:rPr lang="ar-IQ" dirty="0">
                <a:solidFill>
                  <a:srgbClr val="000080"/>
                </a:solidFill>
              </a:rPr>
              <a:t>(الإبهام)</a:t>
            </a:r>
            <a:r>
              <a:rPr lang="ar-IQ" dirty="0"/>
              <a:t>، ثم </a:t>
            </a:r>
            <a:r>
              <a:rPr lang="ar-IQ" dirty="0">
                <a:solidFill>
                  <a:srgbClr val="000080"/>
                </a:solidFill>
              </a:rPr>
              <a:t>(البيان القائم على التفصيل)</a:t>
            </a:r>
            <a:r>
              <a:rPr lang="ar-IQ" dirty="0"/>
              <a:t> في سياق واحد متصل، كقوله تعالى في صفة فريق من المؤمنين:﴿</a:t>
            </a:r>
            <a:r>
              <a:rPr lang="ar-IQ" dirty="0">
                <a:solidFill>
                  <a:srgbClr val="008000"/>
                </a:solidFill>
              </a:rPr>
              <a:t> إنَّهُمْ كَانُوا قَبْلَ ذَلِكَ مُحْسِنِينَ </a:t>
            </a:r>
            <a:r>
              <a:rPr lang="ar-IQ" dirty="0">
                <a:solidFill>
                  <a:srgbClr val="FF0000"/>
                </a:solidFill>
              </a:rPr>
              <a:t>*</a:t>
            </a:r>
            <a:r>
              <a:rPr lang="ar-IQ" dirty="0">
                <a:solidFill>
                  <a:srgbClr val="008000"/>
                </a:solidFill>
              </a:rPr>
              <a:t> كَانُوا قَلِيلاً مِّنَ الَّيْلِ مَا يَهْجَعُونَ </a:t>
            </a:r>
            <a:r>
              <a:rPr lang="ar-IQ" dirty="0">
                <a:solidFill>
                  <a:srgbClr val="FF0000"/>
                </a:solidFill>
              </a:rPr>
              <a:t>*</a:t>
            </a:r>
            <a:r>
              <a:rPr lang="ar-IQ" dirty="0">
                <a:solidFill>
                  <a:srgbClr val="008000"/>
                </a:solidFill>
              </a:rPr>
              <a:t> وَبِالأَسْحَارِ هُمْ يَسْتَغْفِرُونَ </a:t>
            </a:r>
            <a:r>
              <a:rPr lang="ar-IQ" dirty="0">
                <a:solidFill>
                  <a:srgbClr val="FF0000"/>
                </a:solidFill>
              </a:rPr>
              <a:t>*</a:t>
            </a:r>
            <a:r>
              <a:rPr lang="ar-IQ" dirty="0">
                <a:solidFill>
                  <a:srgbClr val="008000"/>
                </a:solidFill>
              </a:rPr>
              <a:t> وَفِي أَمْوَالِهِمْ حَقٌّ لِّلسَّائِلِ وَالْمَحْرُومِ</a:t>
            </a:r>
            <a:r>
              <a:rPr lang="ar-IQ" dirty="0"/>
              <a:t> ﴾ [الذاريات: 16-19</a:t>
            </a:r>
            <a:r>
              <a:rPr lang="ar-IQ" dirty="0" smtClean="0"/>
              <a:t>].</a:t>
            </a:r>
          </a:p>
          <a:p>
            <a:pPr marL="0" indent="0" algn="just">
              <a:buNone/>
            </a:pPr>
            <a:r>
              <a:rPr lang="ar-IQ" dirty="0" smtClean="0"/>
              <a:t> </a:t>
            </a:r>
            <a:r>
              <a:rPr lang="ar-IQ" dirty="0"/>
              <a:t>إذ أبهم التعبير الكريم عملهم الصالح أوّلاً، مكتفيًا بوصفهم بأنهم كانوا محسنين في دنياهم قبل أن يقفوا بين يدي الله تعالى للحساب، ثم فصَّل في السياق بعده مباشرة، ماهية هذا الإحسان بثلاث صفات هي أنهم</a:t>
            </a:r>
            <a:r>
              <a:rPr lang="ar-IQ" dirty="0" smtClean="0"/>
              <a:t>:</a:t>
            </a:r>
          </a:p>
          <a:p>
            <a:pPr marL="0" indent="0" algn="just">
              <a:buNone/>
            </a:pPr>
            <a:endParaRPr lang="ar-IQ" dirty="0"/>
          </a:p>
          <a:p>
            <a:pPr algn="just"/>
            <a:r>
              <a:rPr lang="ar-IQ" dirty="0">
                <a:solidFill>
                  <a:srgbClr val="3366FF"/>
                </a:solidFill>
              </a:rPr>
              <a:t>أوّلاً:</a:t>
            </a:r>
            <a:r>
              <a:rPr lang="ar-IQ" dirty="0"/>
              <a:t> كانوا يسهرون أكثر الليل في الصلاة، وذكر الله، وتلاوة القرآن.</a:t>
            </a:r>
          </a:p>
          <a:p>
            <a:pPr algn="just"/>
            <a:r>
              <a:rPr lang="ar-IQ" dirty="0">
                <a:solidFill>
                  <a:srgbClr val="3366FF"/>
                </a:solidFill>
              </a:rPr>
              <a:t>وثانيًا:</a:t>
            </a:r>
            <a:r>
              <a:rPr lang="ar-IQ" dirty="0"/>
              <a:t> أنهم كانوا في أوقات السَّحَر، أي قبيل الفجر، يستغفرون الله تعالى.</a:t>
            </a:r>
          </a:p>
          <a:p>
            <a:pPr algn="just"/>
            <a:r>
              <a:rPr lang="ar-IQ" dirty="0">
                <a:solidFill>
                  <a:srgbClr val="3366FF"/>
                </a:solidFill>
              </a:rPr>
              <a:t>وثالثًا:</a:t>
            </a:r>
            <a:r>
              <a:rPr lang="ar-IQ" dirty="0"/>
              <a:t> أنهم يجعلون جزءًا من أموالهم للفقراء والمساكين، بحسب ما تمليه شريعة ربّ العالمين</a:t>
            </a:r>
            <a:r>
              <a:rPr lang="ar-IQ" dirty="0" smtClean="0"/>
              <a:t>.</a:t>
            </a:r>
            <a:endParaRPr lang="ar-IQ" dirty="0"/>
          </a:p>
        </p:txBody>
      </p:sp>
    </p:spTree>
    <p:extLst>
      <p:ext uri="{BB962C8B-B14F-4D97-AF65-F5344CB8AC3E}">
        <p14:creationId xmlns:p14="http://schemas.microsoft.com/office/powerpoint/2010/main" val="234322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سابعاً: القراءات القرآنية</a:t>
            </a:r>
            <a:r>
              <a:rPr lang="ar-IQ" sz="2400" dirty="0" smtClean="0"/>
              <a:t>.</a:t>
            </a:r>
            <a:endParaRPr lang="ar-IQ" sz="2400" dirty="0"/>
          </a:p>
        </p:txBody>
      </p:sp>
      <p:sp>
        <p:nvSpPr>
          <p:cNvPr id="3" name="عنصر نائب للمحتوى 2"/>
          <p:cNvSpPr>
            <a:spLocks noGrp="1"/>
          </p:cNvSpPr>
          <p:nvPr>
            <p:ph idx="1"/>
          </p:nvPr>
        </p:nvSpPr>
        <p:spPr/>
        <p:txBody>
          <a:bodyPr>
            <a:normAutofit fontScale="92500" lnSpcReduction="20000"/>
          </a:bodyPr>
          <a:lstStyle/>
          <a:p>
            <a:r>
              <a:rPr lang="ar-IQ" sz="2000" b="1" dirty="0"/>
              <a:t>العناية (بالقراءات </a:t>
            </a:r>
            <a:r>
              <a:rPr lang="ar-IQ" sz="2000" b="1" dirty="0" smtClean="0"/>
              <a:t>القرآنية)1 </a:t>
            </a:r>
            <a:r>
              <a:rPr lang="ar-IQ" sz="2000" b="1" dirty="0"/>
              <a:t>التي قُرِئ بها النص الكريم، سواء أكانت مشهورة، قرأ بها السبعة أو العشرة، أم غير مشهورة، وهي التي قرأ بها غيرهم، مع كشف أوجهها اللغوية والنحوية والصرفية والبلاغية، وذلك لتعلّق معنى النص بها، واختلاف بين قراءة وأخرى، أو لكشفها لظواهر اللغة المختلفة، كالهمز في (كُفُؤًا) وتسهيله في (كُفُوًا)، وكالإطباق الصوتي في صاد لفظة (الصِّراط)، وعدمه في سين (السِّراط)، وكالمدّ في (مَالِكِ) والقَصْر في (مَلِكِ)، إذ معنى (مَلِكِ) أبلغ من معنى (مَالِك)، من حيث إنّ كلَّ مَلِكٍ مالِكٌ، وليس كلُّ مالِكٍ مَلِكًا.</a:t>
            </a:r>
            <a:br>
              <a:rPr lang="ar-IQ" sz="2000" b="1" dirty="0"/>
            </a:br>
            <a:endParaRPr lang="ar-IQ" sz="2000" b="1" dirty="0"/>
          </a:p>
          <a:p>
            <a:r>
              <a:rPr lang="ar-IQ" sz="2000" b="1" dirty="0" smtClean="0"/>
              <a:t>______________________________________________</a:t>
            </a:r>
            <a:endParaRPr lang="ar-IQ" sz="2000" b="1" dirty="0"/>
          </a:p>
          <a:p>
            <a:r>
              <a:rPr lang="ar-IQ" sz="2000" b="1" dirty="0" smtClean="0"/>
              <a:t>(1)القراءات القرآنية : </a:t>
            </a:r>
            <a:r>
              <a:rPr lang="ar-IQ" sz="1400" b="1" dirty="0" smtClean="0"/>
              <a:t> كل قراءة </a:t>
            </a:r>
            <a:r>
              <a:rPr lang="ar-IQ" sz="1400" b="1" dirty="0"/>
              <a:t>وافقت العربية </a:t>
            </a:r>
            <a:r>
              <a:rPr lang="ar-IQ" sz="1400" b="1" dirty="0" smtClean="0"/>
              <a:t>مطلقا</a:t>
            </a:r>
            <a:r>
              <a:rPr lang="ar-IQ" sz="1400" b="1" dirty="0"/>
              <a:t>، ووافقت أحد المصاحف العثمانية ولو تقديرا، وتواتر نقلها، هذه القراءة المتواترة المقطوع بها</a:t>
            </a:r>
            <a:r>
              <a:rPr lang="ar-IQ" sz="1400" b="1" dirty="0" smtClean="0"/>
              <a:t>.</a:t>
            </a:r>
          </a:p>
          <a:p>
            <a:r>
              <a:rPr lang="ar-IQ" sz="1400" b="1" dirty="0"/>
              <a:t>قال ابن الجزري </a:t>
            </a:r>
            <a:r>
              <a:rPr lang="ar-IQ" sz="1400" b="1" dirty="0" smtClean="0"/>
              <a:t>: </a:t>
            </a:r>
            <a:r>
              <a:rPr lang="ar-IQ" sz="1400" b="1" dirty="0"/>
              <a:t>وأما القراءة الصحيحة فهي على قسمين: الأول ما صح سنده بنقل العدل الضابط، عن الضابط كذا إلى منتهاه، ووافق العربية، والرسم، وهذا على ضربين: ضرب استفاض نقله، وتلقاه الأئمة بالقبول، كما انفرد به بعض الرواة، وبعض الكتب المعتبرة، أو كمراتب القراء في المد ونحو ذلك، فهذا صحيح مقطوع به أنه منزل على النبي صلى الله عليه وسلم من الأحرف السبعة </a:t>
            </a:r>
            <a:r>
              <a:rPr lang="ar-IQ" sz="1400" b="1" dirty="0" smtClean="0"/>
              <a:t>.</a:t>
            </a:r>
            <a:endParaRPr lang="ar-IQ" sz="1400" b="1" dirty="0"/>
          </a:p>
          <a:p>
            <a:r>
              <a:rPr lang="ar-IQ" sz="1400" b="1" dirty="0"/>
              <a:t>والقراءة الشاذة: كل قراءة خالفت الرسم العثماني، ولو صحَّ سندها، ووافقت العربية. ويُمَثَّل لهذا النوع من القراءات بقراءة ابن مسعود- رضي الله عنه- لقوله تعالى: وَالسَّارِقُ وَالسَّارِقَةُ فَاقْطَعُوا أَيْدِيَهُمَا جَزَاءً بِمَا كَسَبَا نَكَالًا مِنَ اللَّهِ وَاللَّهُ عَزِيزٌ حَكِيمٌ {المائدة:38}. إذ قرأ بدل: { أيديهما } ( أَيْمانهما ). وقراءته أيضًا لقوله تعالى: فَصِيَامُ ثَلَاثَةِ أَيَّامٍ {المائدة:89}. بزيادة ( متتابعات ) وقراءة عائشة رضي الله عنها لقوله تعالى: حَافِظُوا عَلَى الصَّلَوَاتِ وَالصَّلَاةِ الْوُسْطَى {البقرة:238} إذ قرأت الآية: ( والوسطى صلاة العصر ) وكقراءة ابن عباس- رضي الله عنهما- لقوله تعالى: وَكَانَ وَرَاءَهُمْ مَلِكٌ يَأْخُذُ كُلَّ سَفِينَةٍ غَصْبًا {الكهف:79}. حيث قرأها: ( وكان أمامهم ملك...) .</a:t>
            </a:r>
          </a:p>
          <a:p>
            <a:r>
              <a:rPr lang="ar-IQ" sz="1400" b="1" dirty="0"/>
              <a:t>قال ابن الجزري، بعد أن ذكر نحو هذه الأمثلة: فهذه القراءة تسمى اليوم شاذة، لكونها شذَّت عن رسم المصحف المجمع عليه، وإن كان إسنادها صحيحًا. انتهى</a:t>
            </a:r>
            <a:r>
              <a:rPr lang="ar-IQ" sz="1400" b="1" dirty="0" smtClean="0"/>
              <a:t>.</a:t>
            </a:r>
          </a:p>
          <a:p>
            <a:endParaRPr lang="ar-IQ" sz="1400" b="1" dirty="0"/>
          </a:p>
        </p:txBody>
      </p:sp>
    </p:spTree>
    <p:extLst>
      <p:ext uri="{BB962C8B-B14F-4D97-AF65-F5344CB8AC3E}">
        <p14:creationId xmlns:p14="http://schemas.microsoft.com/office/powerpoint/2010/main" val="188047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1166843"/>
            <a:ext cx="7560840" cy="4093428"/>
          </a:xfrm>
          <a:prstGeom prst="rect">
            <a:avLst/>
          </a:prstGeom>
        </p:spPr>
        <p:txBody>
          <a:bodyPr wrap="square">
            <a:spAutoFit/>
          </a:bodyPr>
          <a:lstStyle/>
          <a:p>
            <a:r>
              <a:rPr lang="ar-IQ" sz="2000" b="1" dirty="0" smtClean="0"/>
              <a:t>اما علاقة القراءات بالتفسير فهي:</a:t>
            </a:r>
          </a:p>
          <a:p>
            <a:r>
              <a:rPr lang="ar-IQ" sz="2000" b="1" dirty="0" smtClean="0"/>
              <a:t>    لا </a:t>
            </a:r>
            <a:r>
              <a:rPr lang="ar-IQ" sz="2000" b="1" dirty="0"/>
              <a:t>شك أنَّ القراءات القرآنية لون من ألوان الإعجاز القرآني، إذ إنَّ كلَّ قراءةٍ بمنزلة الآية، وتعدد القراءات يقوم مقام تعدد الآيات من غير تناقضٍ ولا تضادٍ بينها في المعاني، </a:t>
            </a:r>
            <a:r>
              <a:rPr lang="ar-IQ" sz="2000" b="1" u="sng" dirty="0" smtClean="0"/>
              <a:t>فتعدد </a:t>
            </a:r>
            <a:r>
              <a:rPr lang="ar-IQ" sz="2000" b="1" u="sng" dirty="0"/>
              <a:t>القراءات تتسع المعاني وتتعدد</a:t>
            </a:r>
            <a:r>
              <a:rPr lang="ar-IQ" sz="2000" b="1" dirty="0"/>
              <a:t>، </a:t>
            </a:r>
            <a:endParaRPr lang="ar-IQ" sz="2000" b="1" dirty="0" smtClean="0"/>
          </a:p>
          <a:p>
            <a:endParaRPr lang="ar-IQ" sz="2000" b="1" dirty="0"/>
          </a:p>
          <a:p>
            <a:r>
              <a:rPr lang="ar-IQ" sz="2000" b="1" dirty="0" smtClean="0"/>
              <a:t>   وفي </a:t>
            </a:r>
            <a:r>
              <a:rPr lang="ar-IQ" sz="2000" b="1" dirty="0"/>
              <a:t>هذا يقول الشيخ الزرقاني: "إن تنوع القراءات، يقوم مقام تعدد الآيات، وذلك ضربٌ من ضروب البلاغة, يبتدئ من جمال هذا الإيجاز، وينتهي إلى كمال الإعجاز. أضف إلى ذلك ما في تنوع القراءات من البراهين الساطعة، والأدلة القاطعة على أنَّ القرآن كلام الله، وعلى صدق من جاء به وهو رسول الله - صلى الله عليه وسلم -، </a:t>
            </a:r>
            <a:r>
              <a:rPr lang="ar-IQ" sz="2000" b="1" u="sng" dirty="0"/>
              <a:t>فإن هذه الاختلافات في القراءة على كثرتها لا تؤدي إلى تناقض في المقروء وتضاد، ولا إلى تهافت وتخاذل، بل القرآن كله على تنوع قراءاته يصدق بعضه بعضًا، ويبين بعضه بعضًا ويشهد بعضه لبعضٍ، على نمطٍ واحدٍ في علو الأسلوب والتعبير، وهدفٍ واحدٍ من سموِّ الهداية والتعليم، وذلك من غير شك يفيد تعدد الإعجاز بتعدد القراءات والحروف"</a:t>
            </a:r>
          </a:p>
        </p:txBody>
      </p:sp>
    </p:spTree>
    <p:extLst>
      <p:ext uri="{BB962C8B-B14F-4D97-AF65-F5344CB8AC3E}">
        <p14:creationId xmlns:p14="http://schemas.microsoft.com/office/powerpoint/2010/main" val="318919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ثامناً: علم البلاغة.</a:t>
            </a:r>
            <a:endParaRPr lang="ar-IQ" sz="2400" b="1" dirty="0"/>
          </a:p>
        </p:txBody>
      </p:sp>
      <p:sp>
        <p:nvSpPr>
          <p:cNvPr id="3" name="عنصر نائب للمحتوى 2"/>
          <p:cNvSpPr>
            <a:spLocks noGrp="1"/>
          </p:cNvSpPr>
          <p:nvPr>
            <p:ph idx="1"/>
          </p:nvPr>
        </p:nvSpPr>
        <p:spPr/>
        <p:txBody>
          <a:bodyPr>
            <a:normAutofit fontScale="70000" lnSpcReduction="20000"/>
          </a:bodyPr>
          <a:lstStyle/>
          <a:p>
            <a:pPr algn="just"/>
            <a:r>
              <a:rPr lang="ar-IQ" dirty="0" smtClean="0"/>
              <a:t>العناية </a:t>
            </a:r>
            <a:r>
              <a:rPr lang="ar-IQ" dirty="0"/>
              <a:t>بعلوم البلاغة الثلاثة: </a:t>
            </a:r>
            <a:r>
              <a:rPr lang="ar-IQ" u="sng" dirty="0"/>
              <a:t>المعاني، والبيان، </a:t>
            </a:r>
            <a:r>
              <a:rPr lang="ar-IQ" u="sng" dirty="0">
                <a:hlinkClick r:id="rId2"/>
              </a:rPr>
              <a:t>والبديع</a:t>
            </a:r>
            <a:r>
              <a:rPr lang="ar-IQ" dirty="0" smtClean="0"/>
              <a:t>؛</a:t>
            </a:r>
          </a:p>
          <a:p>
            <a:pPr marL="0" indent="0" algn="just">
              <a:buNone/>
            </a:pPr>
            <a:r>
              <a:rPr lang="ar-IQ" dirty="0" smtClean="0"/>
              <a:t> </a:t>
            </a:r>
            <a:r>
              <a:rPr lang="ar-IQ" dirty="0"/>
              <a:t>إذ يتعلّق بالعلم الأول، وهو </a:t>
            </a:r>
            <a:r>
              <a:rPr lang="ar-IQ" dirty="0">
                <a:solidFill>
                  <a:srgbClr val="000080"/>
                </a:solidFill>
              </a:rPr>
              <a:t>(علم المعاني)</a:t>
            </a:r>
            <a:r>
              <a:rPr lang="ar-IQ" dirty="0"/>
              <a:t> ظواهر تعبيرية كثيرة، كالتقديم والتأخير، والتعريف والتنكير، والإيجاز بنوعيه: إيجاز لحذف وإيجاز لقِصَر، فمن الأول حذف المبتدأ من الجملة الاسمية، كما في قوله :﴿ </a:t>
            </a:r>
            <a:r>
              <a:rPr lang="ar-IQ" dirty="0">
                <a:solidFill>
                  <a:srgbClr val="008000"/>
                </a:solidFill>
              </a:rPr>
              <a:t>كِتَبٌ أُحْكِمَتْ ءَايَاتُه</a:t>
            </a:r>
            <a:r>
              <a:rPr lang="ar-IQ" dirty="0"/>
              <a:t> ﴾ [هود:1]، ومن الثاني قوله تعالى: ﴿ </a:t>
            </a:r>
            <a:r>
              <a:rPr lang="ar-IQ" dirty="0">
                <a:solidFill>
                  <a:srgbClr val="008000"/>
                </a:solidFill>
              </a:rPr>
              <a:t>وَلَكُمْ فِي الْقِصَاصِ حَيَوةٌ </a:t>
            </a:r>
            <a:r>
              <a:rPr lang="ar-IQ" dirty="0" err="1">
                <a:solidFill>
                  <a:srgbClr val="008000"/>
                </a:solidFill>
              </a:rPr>
              <a:t>يَـأُولِي</a:t>
            </a:r>
            <a:r>
              <a:rPr lang="ar-IQ" dirty="0">
                <a:solidFill>
                  <a:srgbClr val="008000"/>
                </a:solidFill>
              </a:rPr>
              <a:t> الأَلْبَابِ</a:t>
            </a:r>
            <a:r>
              <a:rPr lang="ar-IQ" dirty="0"/>
              <a:t> ﴾ [البقرة: 179].</a:t>
            </a:r>
          </a:p>
          <a:p>
            <a:pPr marL="0" indent="0" algn="just">
              <a:buNone/>
            </a:pPr>
            <a:endParaRPr lang="ar-IQ" dirty="0"/>
          </a:p>
          <a:p>
            <a:pPr algn="just"/>
            <a:r>
              <a:rPr lang="ar-IQ" dirty="0"/>
              <a:t>ومن </a:t>
            </a:r>
            <a:r>
              <a:rPr lang="ar-IQ" dirty="0">
                <a:solidFill>
                  <a:srgbClr val="000080"/>
                </a:solidFill>
              </a:rPr>
              <a:t>(علم البيان) </a:t>
            </a:r>
            <a:r>
              <a:rPr lang="ar-IQ" dirty="0"/>
              <a:t>ما يتعلّق بالحقيقة والمجاز. فمن المجاز: التشبيه، والاستعارة، والكناية، والمجاز المرسل، وما إليها. وتنبغي العناية بفنّ </a:t>
            </a:r>
            <a:r>
              <a:rPr lang="ar-IQ" dirty="0">
                <a:solidFill>
                  <a:srgbClr val="000080"/>
                </a:solidFill>
              </a:rPr>
              <a:t>(الالتفات) </a:t>
            </a:r>
            <a:r>
              <a:rPr lang="ar-IQ" dirty="0"/>
              <a:t>كذلك، إذ هو فنّ رفيع في تعبير القرآن، وثيق الارتباط بالمعنى، وذلك بالانتقال من ضمير إلى آخر في السياق، كانتقاله من الغَيبة إلى الخطاب في قوله تعالى: ﴿ </a:t>
            </a:r>
            <a:r>
              <a:rPr lang="ar-IQ" dirty="0">
                <a:solidFill>
                  <a:srgbClr val="008000"/>
                </a:solidFill>
              </a:rPr>
              <a:t>مَّا كَانَ اللهُ لِيَذَرَ الْمُؤْمِنِينَ عَلَى مَا أَنْتُمْ عَلَيْهِ حَتَّى يَمِيزَ الخَبِيثَ مِنَ الطَّيِّبِ</a:t>
            </a:r>
            <a:r>
              <a:rPr lang="ar-IQ" dirty="0"/>
              <a:t> ﴾ [آل عمران: 179]، فالتفت بقوله </a:t>
            </a:r>
            <a:r>
              <a:rPr lang="ar-IQ" dirty="0">
                <a:solidFill>
                  <a:srgbClr val="000080"/>
                </a:solidFill>
              </a:rPr>
              <a:t>(مَا أَنْتُمْ عَلَيْهِ)</a:t>
            </a:r>
            <a:r>
              <a:rPr lang="ar-IQ" dirty="0"/>
              <a:t> من الغَيبة في الحديث عن المؤمنين إلى الخطاب.</a:t>
            </a:r>
          </a:p>
          <a:p>
            <a:pPr algn="just"/>
            <a:endParaRPr lang="ar-IQ" dirty="0"/>
          </a:p>
          <a:p>
            <a:pPr algn="just"/>
            <a:r>
              <a:rPr lang="ar-IQ" dirty="0"/>
              <a:t>ومن موضوعات </a:t>
            </a:r>
            <a:r>
              <a:rPr lang="ar-IQ" dirty="0">
                <a:solidFill>
                  <a:srgbClr val="000080"/>
                </a:solidFill>
              </a:rPr>
              <a:t>(علم البديع)</a:t>
            </a:r>
            <a:r>
              <a:rPr lang="ar-IQ" dirty="0"/>
              <a:t>، الطِباق، والجِناس، </a:t>
            </a:r>
            <a:r>
              <a:rPr lang="ar-IQ" dirty="0">
                <a:hlinkClick r:id="rId3"/>
              </a:rPr>
              <a:t>والتَّوْرِية</a:t>
            </a:r>
            <a:r>
              <a:rPr lang="ar-IQ" dirty="0"/>
              <a:t>، والتقابل، وما إليها. فهذه كلها ينبغي على المحلل للنص القرآنيّ أن يعطيَها حقَّها من الدرس والفهم والتحليل والتعليل، لمعرفة معاني القرآن المجيد معرفة شاملة وافية، لا تقف عند جوانب دون أخرى، وإنما تتناول الجواب كلها</a:t>
            </a:r>
          </a:p>
          <a:p>
            <a:pPr algn="l"/>
            <a:r>
              <a:rPr lang="ar-IQ" dirty="0">
                <a:solidFill>
                  <a:srgbClr val="000000"/>
                </a:solidFill>
              </a:rPr>
              <a:t/>
            </a:r>
            <a:br>
              <a:rPr lang="ar-IQ" dirty="0">
                <a:solidFill>
                  <a:srgbClr val="000000"/>
                </a:solidFill>
              </a:rPr>
            </a:br>
            <a:endParaRPr lang="ar-IQ" dirty="0"/>
          </a:p>
        </p:txBody>
      </p:sp>
    </p:spTree>
    <p:extLst>
      <p:ext uri="{BB962C8B-B14F-4D97-AF65-F5344CB8AC3E}">
        <p14:creationId xmlns:p14="http://schemas.microsoft.com/office/powerpoint/2010/main" val="252923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تاسعاً: المستنبط من الاحكام</a:t>
            </a:r>
            <a:endParaRPr lang="ar-IQ" sz="2400" b="1" dirty="0"/>
          </a:p>
        </p:txBody>
      </p:sp>
      <p:sp>
        <p:nvSpPr>
          <p:cNvPr id="3" name="عنصر نائب للمحتوى 2"/>
          <p:cNvSpPr>
            <a:spLocks noGrp="1"/>
          </p:cNvSpPr>
          <p:nvPr>
            <p:ph idx="1"/>
          </p:nvPr>
        </p:nvSpPr>
        <p:spPr/>
        <p:txBody>
          <a:bodyPr>
            <a:normAutofit/>
          </a:bodyPr>
          <a:lstStyle/>
          <a:p>
            <a:r>
              <a:rPr lang="ar-IQ" sz="2400" dirty="0" smtClean="0"/>
              <a:t>بيان الاحكام المستنبطة من الآيات والسور.</a:t>
            </a:r>
          </a:p>
          <a:p>
            <a:r>
              <a:rPr lang="ar-IQ" sz="2400" dirty="0" smtClean="0"/>
              <a:t>الاحكام الفقهية التي تشتمل على ابواب الفقهية . كالصلاة والزكاة والصيام والحج، واحكام الاسرة والبيوع .. وغيرها.</a:t>
            </a:r>
          </a:p>
          <a:p>
            <a:endParaRPr lang="ar-IQ" sz="2400" dirty="0"/>
          </a:p>
          <a:p>
            <a:r>
              <a:rPr lang="ar-IQ" sz="2400" dirty="0" smtClean="0"/>
              <a:t>واخيراً</a:t>
            </a:r>
          </a:p>
          <a:p>
            <a:r>
              <a:rPr lang="ar-IQ" sz="2400" dirty="0" smtClean="0"/>
              <a:t>الوقوف على المعنى الاجمالي للآية الكريمة.</a:t>
            </a:r>
            <a:endParaRPr lang="ar-IQ" sz="2400" dirty="0"/>
          </a:p>
        </p:txBody>
      </p:sp>
    </p:spTree>
    <p:extLst>
      <p:ext uri="{BB962C8B-B14F-4D97-AF65-F5344CB8AC3E}">
        <p14:creationId xmlns:p14="http://schemas.microsoft.com/office/powerpoint/2010/main" val="147981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3733024"/>
          </a:xfrm>
        </p:spPr>
        <p:txBody>
          <a:bodyPr>
            <a:normAutofit/>
          </a:bodyPr>
          <a:lstStyle/>
          <a:p>
            <a:pPr algn="ctr"/>
            <a:r>
              <a:rPr lang="ar-IQ" b="1" dirty="0" smtClean="0"/>
              <a:t>مع تمنياتنا لطلبتنا الاعزاء </a:t>
            </a:r>
            <a:br>
              <a:rPr lang="ar-IQ" b="1" dirty="0" smtClean="0"/>
            </a:br>
            <a:r>
              <a:rPr lang="ar-IQ" b="1" dirty="0" smtClean="0"/>
              <a:t>التوفيق والنجاح</a:t>
            </a:r>
            <a:endParaRPr lang="ar-IQ" b="1" dirty="0"/>
          </a:p>
        </p:txBody>
      </p:sp>
    </p:spTree>
    <p:extLst>
      <p:ext uri="{BB962C8B-B14F-4D97-AF65-F5344CB8AC3E}">
        <p14:creationId xmlns:p14="http://schemas.microsoft.com/office/powerpoint/2010/main" val="29616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pic>
        <p:nvPicPr>
          <p:cNvPr id="5" name="عنصر نائب للمحتوى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15616" y="2564904"/>
            <a:ext cx="3168352" cy="3240360"/>
          </a:xfrm>
        </p:spPr>
      </p:pic>
      <p:sp>
        <p:nvSpPr>
          <p:cNvPr id="4" name="عنصر نائب للمحتوى 3"/>
          <p:cNvSpPr>
            <a:spLocks noGrp="1"/>
          </p:cNvSpPr>
          <p:nvPr>
            <p:ph sz="half" idx="2"/>
          </p:nvPr>
        </p:nvSpPr>
        <p:spPr/>
        <p:txBody>
          <a:bodyPr/>
          <a:lstStyle/>
          <a:p>
            <a:pPr marL="0" indent="0">
              <a:buNone/>
            </a:pPr>
            <a:endParaRPr lang="ar-IQ" dirty="0"/>
          </a:p>
        </p:txBody>
      </p:sp>
    </p:spTree>
    <p:extLst>
      <p:ext uri="{BB962C8B-B14F-4D97-AF65-F5344CB8AC3E}">
        <p14:creationId xmlns:p14="http://schemas.microsoft.com/office/powerpoint/2010/main" val="3362586708"/>
      </p:ext>
    </p:extLst>
  </p:cSld>
  <p:clrMapOvr>
    <a:masterClrMapping/>
  </p:clrMapOvr>
  <mc:AlternateContent xmlns:mc="http://schemas.openxmlformats.org/markup-compatibility/2006">
    <mc:Choice xmlns:p14="http://schemas.microsoft.com/office/powerpoint/2010/main" Requires="p14">
      <p:transition spd="slow" p14:dur="1600">
        <p14:prism dir="r"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nodePh="1">
                                  <p:stCondLst>
                                    <p:cond delay="0"/>
                                  </p:stCondLst>
                                  <p:endCondLst>
                                    <p:cond evt="begin" delay="0">
                                      <p:tn val="10"/>
                                    </p:cond>
                                  </p:end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692696"/>
            <a:ext cx="7851648" cy="2507704"/>
          </a:xfrm>
        </p:spPr>
        <p:style>
          <a:lnRef idx="2">
            <a:schemeClr val="accent6"/>
          </a:lnRef>
          <a:fillRef idx="1">
            <a:schemeClr val="lt1"/>
          </a:fillRef>
          <a:effectRef idx="0">
            <a:schemeClr val="accent6"/>
          </a:effectRef>
          <a:fontRef idx="minor">
            <a:schemeClr val="dk1"/>
          </a:fontRef>
        </p:style>
        <p:txBody>
          <a:bodyPr>
            <a:normAutofit fontScale="90000"/>
          </a:bodyPr>
          <a:lstStyle/>
          <a:p>
            <a:pPr algn="ctr"/>
            <a:r>
              <a:rPr lang="ar-IQ" dirty="0" smtClean="0">
                <a:solidFill>
                  <a:srgbClr val="0000FF"/>
                </a:solidFill>
                <a:effectLst/>
              </a:rPr>
              <a:t>قواعد </a:t>
            </a:r>
            <a:br>
              <a:rPr lang="ar-IQ" dirty="0" smtClean="0">
                <a:solidFill>
                  <a:srgbClr val="0000FF"/>
                </a:solidFill>
                <a:effectLst/>
              </a:rPr>
            </a:br>
            <a:r>
              <a:rPr lang="ar-IQ" dirty="0" smtClean="0">
                <a:solidFill>
                  <a:srgbClr val="0000FF"/>
                </a:solidFill>
                <a:effectLst/>
              </a:rPr>
              <a:t> تحليل </a:t>
            </a:r>
            <a:r>
              <a:rPr lang="ar-IQ" dirty="0">
                <a:solidFill>
                  <a:srgbClr val="0000FF"/>
                </a:solidFill>
                <a:effectLst/>
              </a:rPr>
              <a:t>النص القرآني</a:t>
            </a:r>
            <a:r>
              <a:rPr lang="ar-IQ" dirty="0">
                <a:effectLst/>
              </a:rPr>
              <a:t/>
            </a:r>
            <a:br>
              <a:rPr lang="ar-IQ" dirty="0">
                <a:effectLst/>
              </a:rPr>
            </a:br>
            <a:endParaRPr lang="ar-IQ" dirty="0"/>
          </a:p>
        </p:txBody>
      </p:sp>
      <p:sp>
        <p:nvSpPr>
          <p:cNvPr id="3" name="عنوان فرعي 2"/>
          <p:cNvSpPr>
            <a:spLocks noGrp="1"/>
          </p:cNvSpPr>
          <p:nvPr>
            <p:ph type="subTitle" idx="1"/>
          </p:nvPr>
        </p:nvSpPr>
        <p:spPr>
          <a:xfrm>
            <a:off x="827584" y="3284984"/>
            <a:ext cx="7560840" cy="3384376"/>
          </a:xfrm>
        </p:spPr>
        <p:style>
          <a:lnRef idx="1">
            <a:schemeClr val="accent1"/>
          </a:lnRef>
          <a:fillRef idx="2">
            <a:schemeClr val="accent1"/>
          </a:fillRef>
          <a:effectRef idx="1">
            <a:schemeClr val="accent1"/>
          </a:effectRef>
          <a:fontRef idx="minor">
            <a:schemeClr val="dk1"/>
          </a:fontRef>
        </p:style>
        <p:txBody>
          <a:bodyPr>
            <a:normAutofit/>
          </a:bodyPr>
          <a:lstStyle/>
          <a:p>
            <a:pPr algn="r"/>
            <a:r>
              <a:rPr lang="ar-IQ" b="1" dirty="0" smtClean="0">
                <a:solidFill>
                  <a:schemeClr val="bg1"/>
                </a:solidFill>
              </a:rPr>
              <a:t>عند مراد </a:t>
            </a:r>
            <a:r>
              <a:rPr lang="ar-IQ" b="1" dirty="0">
                <a:solidFill>
                  <a:schemeClr val="bg1"/>
                </a:solidFill>
              </a:rPr>
              <a:t>فهم النص </a:t>
            </a:r>
            <a:r>
              <a:rPr lang="ar-IQ" b="1" dirty="0" smtClean="0">
                <a:solidFill>
                  <a:schemeClr val="bg1"/>
                </a:solidFill>
              </a:rPr>
              <a:t>القرآني </a:t>
            </a:r>
            <a:r>
              <a:rPr lang="ar-IQ" b="1" dirty="0">
                <a:solidFill>
                  <a:schemeClr val="bg1"/>
                </a:solidFill>
              </a:rPr>
              <a:t>و</a:t>
            </a:r>
            <a:r>
              <a:rPr lang="ar-IQ" b="1" dirty="0" smtClean="0">
                <a:solidFill>
                  <a:schemeClr val="bg1"/>
                </a:solidFill>
              </a:rPr>
              <a:t>تحليله يجب الرجوع الى القواعد والاصول الآتية :</a:t>
            </a:r>
          </a:p>
          <a:p>
            <a:pPr marL="514350" indent="-514350">
              <a:buAutoNum type="arabicPeriod"/>
            </a:pPr>
            <a:r>
              <a:rPr lang="ar-IQ" b="1" dirty="0" smtClean="0">
                <a:solidFill>
                  <a:schemeClr val="bg1"/>
                </a:solidFill>
              </a:rPr>
              <a:t>كتب التفسير ومباحث علوم القرآن.</a:t>
            </a:r>
          </a:p>
          <a:p>
            <a:pPr marL="514350" indent="-514350">
              <a:buAutoNum type="arabicPeriod"/>
            </a:pPr>
            <a:r>
              <a:rPr lang="ar-IQ" b="1" dirty="0" smtClean="0">
                <a:solidFill>
                  <a:schemeClr val="bg1"/>
                </a:solidFill>
              </a:rPr>
              <a:t> كتب  معاني مفردات القرآن.</a:t>
            </a:r>
          </a:p>
          <a:p>
            <a:pPr marL="514350" indent="-514350">
              <a:buAutoNum type="arabicPeriod"/>
            </a:pPr>
            <a:r>
              <a:rPr lang="ar-IQ" b="1" dirty="0" smtClean="0">
                <a:solidFill>
                  <a:schemeClr val="bg1"/>
                </a:solidFill>
              </a:rPr>
              <a:t>الوجوه </a:t>
            </a:r>
            <a:r>
              <a:rPr lang="ar-IQ" b="1" dirty="0">
                <a:solidFill>
                  <a:schemeClr val="bg1"/>
                </a:solidFill>
              </a:rPr>
              <a:t>والنظائر في </a:t>
            </a:r>
            <a:r>
              <a:rPr lang="ar-IQ" b="1" dirty="0" smtClean="0">
                <a:solidFill>
                  <a:schemeClr val="bg1"/>
                </a:solidFill>
              </a:rPr>
              <a:t>القرآن</a:t>
            </a:r>
            <a:r>
              <a:rPr lang="ar-IQ" b="1" dirty="0">
                <a:solidFill>
                  <a:schemeClr val="bg1"/>
                </a:solidFill>
              </a:rPr>
              <a:t>.</a:t>
            </a:r>
            <a:endParaRPr lang="ar-IQ" b="1" dirty="0" smtClean="0">
              <a:solidFill>
                <a:schemeClr val="bg1"/>
              </a:solidFill>
            </a:endParaRPr>
          </a:p>
          <a:p>
            <a:pPr marL="514350" indent="-514350">
              <a:buAutoNum type="arabicPeriod"/>
            </a:pPr>
            <a:r>
              <a:rPr lang="ar-IQ" b="1" dirty="0" smtClean="0">
                <a:solidFill>
                  <a:schemeClr val="bg1"/>
                </a:solidFill>
              </a:rPr>
              <a:t>كتب البلاغة</a:t>
            </a:r>
            <a:r>
              <a:rPr lang="ar-IQ" b="1" dirty="0">
                <a:solidFill>
                  <a:schemeClr val="bg1"/>
                </a:solidFill>
              </a:rPr>
              <a:t>.</a:t>
            </a:r>
            <a:endParaRPr lang="ar-IQ" b="1" dirty="0" smtClean="0">
              <a:solidFill>
                <a:schemeClr val="bg1"/>
              </a:solidFill>
            </a:endParaRPr>
          </a:p>
          <a:p>
            <a:pPr marL="514350" indent="-514350">
              <a:buAutoNum type="arabicPeriod"/>
            </a:pPr>
            <a:r>
              <a:rPr lang="ar-IQ" b="1" dirty="0" smtClean="0">
                <a:solidFill>
                  <a:schemeClr val="bg1"/>
                </a:solidFill>
              </a:rPr>
              <a:t>كتب </a:t>
            </a:r>
            <a:r>
              <a:rPr lang="ar-IQ" b="1" dirty="0">
                <a:solidFill>
                  <a:schemeClr val="bg1"/>
                </a:solidFill>
              </a:rPr>
              <a:t>إعجاز </a:t>
            </a:r>
            <a:r>
              <a:rPr lang="ar-IQ" b="1" dirty="0" smtClean="0">
                <a:solidFill>
                  <a:schemeClr val="bg1"/>
                </a:solidFill>
              </a:rPr>
              <a:t>القرآن.. </a:t>
            </a:r>
            <a:r>
              <a:rPr lang="ar-IQ" b="1" dirty="0">
                <a:solidFill>
                  <a:schemeClr val="bg1"/>
                </a:solidFill>
              </a:rPr>
              <a:t>وما إليها.</a:t>
            </a:r>
          </a:p>
          <a:p>
            <a:endParaRPr lang="ar-IQ" dirty="0"/>
          </a:p>
          <a:p>
            <a:endParaRPr lang="ar-IQ" dirty="0"/>
          </a:p>
        </p:txBody>
      </p:sp>
    </p:spTree>
    <p:extLst>
      <p:ext uri="{BB962C8B-B14F-4D97-AF65-F5344CB8AC3E}">
        <p14:creationId xmlns:p14="http://schemas.microsoft.com/office/powerpoint/2010/main" val="3563282041"/>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arn(inVertic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arn(inVertic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arn(inVertical)">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sz="4000" b="1" dirty="0" smtClean="0"/>
              <a:t>اولاً: كتب التفسير</a:t>
            </a:r>
            <a:r>
              <a:rPr lang="ar-IQ" dirty="0" smtClean="0"/>
              <a:t>.</a:t>
            </a:r>
            <a:endParaRPr lang="ar-IQ" dirty="0"/>
          </a:p>
        </p:txBody>
      </p:sp>
      <p:sp>
        <p:nvSpPr>
          <p:cNvPr id="3" name="عنصر نائب للمحتوى 2"/>
          <p:cNvSpPr>
            <a:spLocks noGrp="1"/>
          </p:cNvSpPr>
          <p:nvPr>
            <p:ph idx="1"/>
          </p:nvPr>
        </p:nvSpPr>
        <p:spPr/>
        <p:txBody>
          <a:bodyPr>
            <a:normAutofit/>
          </a:bodyPr>
          <a:lstStyle/>
          <a:p>
            <a:r>
              <a:rPr lang="ar-IQ" dirty="0" smtClean="0"/>
              <a:t>الناظر في المكتبة الاسلامية يجدها زاخرة بكتب التفسير، التي افرد علماء المسلمين مؤلفاتهم ، والوقوف على معاني كلمات الآيات والسور ودلالاتها البليغة، ومن تلك الكتب :</a:t>
            </a:r>
          </a:p>
          <a:p>
            <a:r>
              <a:rPr lang="ar-IQ" dirty="0" smtClean="0"/>
              <a:t>جامع البيان في تفسير </a:t>
            </a:r>
            <a:r>
              <a:rPr lang="ar-IQ" dirty="0" err="1" smtClean="0"/>
              <a:t>آي</a:t>
            </a:r>
            <a:r>
              <a:rPr lang="ar-IQ" dirty="0"/>
              <a:t> </a:t>
            </a:r>
            <a:r>
              <a:rPr lang="ar-IQ" dirty="0" smtClean="0"/>
              <a:t>القرآن، للطبري.</a:t>
            </a:r>
          </a:p>
          <a:p>
            <a:r>
              <a:rPr lang="ar-IQ" dirty="0" smtClean="0"/>
              <a:t>تفسير القرآن العظيم، لابن كثير.</a:t>
            </a:r>
          </a:p>
          <a:p>
            <a:r>
              <a:rPr lang="ar-IQ" dirty="0" smtClean="0"/>
              <a:t>التفسير الكبير، للرازي.</a:t>
            </a:r>
          </a:p>
          <a:p>
            <a:r>
              <a:rPr lang="ar-IQ" dirty="0" smtClean="0"/>
              <a:t>التحرير والتنوير ،لابن عاشور .</a:t>
            </a:r>
          </a:p>
          <a:p>
            <a:pPr lvl="0">
              <a:buClr>
                <a:srgbClr val="0BD0D9"/>
              </a:buClr>
            </a:pPr>
            <a:r>
              <a:rPr lang="ar-IQ" dirty="0" smtClean="0"/>
              <a:t>الكشاف، للزمخشري.</a:t>
            </a:r>
            <a:r>
              <a:rPr lang="ar-IQ" dirty="0">
                <a:solidFill>
                  <a:prstClr val="black"/>
                </a:solidFill>
              </a:rPr>
              <a:t> .... وغيرها من كتب التفسير.</a:t>
            </a:r>
          </a:p>
          <a:p>
            <a:r>
              <a:rPr lang="ar-IQ" dirty="0" smtClean="0"/>
              <a:t>فالرجوع الى تلك الكتب يقود الى بيان مناهج العلماء في تفاسيرهم.</a:t>
            </a:r>
          </a:p>
        </p:txBody>
      </p:sp>
    </p:spTree>
    <p:extLst>
      <p:ext uri="{BB962C8B-B14F-4D97-AF65-F5344CB8AC3E}">
        <p14:creationId xmlns:p14="http://schemas.microsoft.com/office/powerpoint/2010/main" val="19018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4000" b="1" dirty="0" smtClean="0"/>
              <a:t>ثانياً: مباحث علوم القرآ</a:t>
            </a:r>
            <a:r>
              <a:rPr lang="ar-IQ" sz="4000" b="1" dirty="0"/>
              <a:t>ن</a:t>
            </a:r>
          </a:p>
        </p:txBody>
      </p:sp>
      <p:sp>
        <p:nvSpPr>
          <p:cNvPr id="5" name="عنصر نائب للمحتوى 4"/>
          <p:cNvSpPr>
            <a:spLocks noGrp="1"/>
          </p:cNvSpPr>
          <p:nvPr>
            <p:ph idx="1"/>
          </p:nvPr>
        </p:nvSpPr>
        <p:spPr>
          <a:xfrm>
            <a:off x="467544" y="1935480"/>
            <a:ext cx="8219256" cy="4389120"/>
          </a:xfrm>
        </p:spPr>
        <p:txBody>
          <a:bodyPr>
            <a:normAutofit fontScale="92500" lnSpcReduction="20000"/>
          </a:bodyPr>
          <a:lstStyle/>
          <a:p>
            <a:pPr algn="just"/>
            <a:r>
              <a:rPr lang="ar-IQ" b="1" dirty="0" smtClean="0"/>
              <a:t>تعدُّ مباحث علوم القرآن من الاصول الجوهرية في تحليل وفهم النص القرآني. وسنسوق تلك المباحث وفق المحاور الآتية:</a:t>
            </a:r>
          </a:p>
          <a:p>
            <a:pPr marL="0" indent="0" algn="just">
              <a:buNone/>
            </a:pPr>
            <a:endParaRPr lang="ar-IQ" b="1" dirty="0" smtClean="0"/>
          </a:p>
          <a:p>
            <a:pPr algn="just"/>
            <a:r>
              <a:rPr lang="ar-IQ" b="1" u="sng" dirty="0" smtClean="0"/>
              <a:t>اسباب النزول: </a:t>
            </a:r>
            <a:r>
              <a:rPr lang="ar-IQ" dirty="0" smtClean="0"/>
              <a:t>يعدُّ معرفة سبب النزول من الاصول الاساسية في فهم  النص، ومعناه :هو ما نزلت الآية أو الآيات متحدثة عنه أو مبينة لحكمه أيام وقوعه، والمعنى أنه حادثة وقعت في زمن النبي (صلى الله عليه وسلم)، أو سؤال وجه إليه فنزلت الآية أو الآيات... وفي ذلك</a:t>
            </a:r>
            <a:r>
              <a:rPr lang="ar-IQ" dirty="0"/>
              <a:t> </a:t>
            </a:r>
            <a:r>
              <a:rPr lang="ar-IQ" dirty="0" smtClean="0"/>
              <a:t>فإنها </a:t>
            </a:r>
            <a:r>
              <a:rPr lang="ar-IQ" dirty="0"/>
              <a:t>تلقي ضوءًا على النص المراد تحليله، وتكشف عن ظروفه التي صحبته عند </a:t>
            </a:r>
            <a:r>
              <a:rPr lang="ar-IQ" dirty="0" smtClean="0"/>
              <a:t>نزوله..  </a:t>
            </a:r>
          </a:p>
          <a:p>
            <a:pPr marL="0" indent="0">
              <a:buNone/>
            </a:pPr>
            <a:r>
              <a:rPr lang="ar-IQ" dirty="0">
                <a:solidFill>
                  <a:srgbClr val="000000"/>
                </a:solidFill>
              </a:rPr>
              <a:t/>
            </a:r>
            <a:br>
              <a:rPr lang="ar-IQ" dirty="0">
                <a:solidFill>
                  <a:srgbClr val="000000"/>
                </a:solidFill>
              </a:rPr>
            </a:br>
            <a:r>
              <a:rPr lang="ar-IQ" b="1" dirty="0" smtClean="0"/>
              <a:t>ومثاله قوله تعالى:</a:t>
            </a:r>
            <a:r>
              <a:rPr lang="ar-SA" sz="2800" dirty="0" smtClean="0">
                <a:solidFill>
                  <a:srgbClr val="000000"/>
                </a:solidFill>
                <a:latin typeface="Calibri"/>
                <a:ea typeface="Calibri"/>
                <a:cs typeface="QCF_BSML"/>
              </a:rPr>
              <a:t>ﭽ</a:t>
            </a:r>
            <a:r>
              <a:rPr lang="ar-SA" sz="400" dirty="0" smtClean="0">
                <a:solidFill>
                  <a:srgbClr val="000000"/>
                </a:solidFill>
                <a:latin typeface="Calibri"/>
                <a:ea typeface="Calibri"/>
                <a:cs typeface="QCF_BSML"/>
              </a:rPr>
              <a:t> </a:t>
            </a:r>
            <a:r>
              <a:rPr lang="ar-SA" sz="2800" dirty="0">
                <a:solidFill>
                  <a:srgbClr val="000000"/>
                </a:solidFill>
                <a:latin typeface="Calibri"/>
                <a:ea typeface="Calibri"/>
                <a:cs typeface="QCF_P542"/>
              </a:rPr>
              <a:t>ﭑ</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ﭒ</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ﭓ</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ﭔ</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ﭕ</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ﭖ</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ﭗ</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ﭘ</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ﭙ</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ﭚ</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ﭛ</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ﭜ</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ﭝ</a:t>
            </a:r>
            <a:r>
              <a:rPr lang="ar-SA" sz="400" dirty="0">
                <a:solidFill>
                  <a:srgbClr val="000000"/>
                </a:solidFill>
                <a:latin typeface="Calibri"/>
                <a:ea typeface="Calibri"/>
                <a:cs typeface="QCF_P542"/>
              </a:rPr>
              <a:t>  </a:t>
            </a:r>
            <a:r>
              <a:rPr lang="ar-SA" sz="2800" dirty="0" err="1">
                <a:solidFill>
                  <a:srgbClr val="000000"/>
                </a:solidFill>
                <a:latin typeface="Calibri"/>
                <a:ea typeface="Calibri"/>
                <a:cs typeface="QCF_P542"/>
              </a:rPr>
              <a:t>ﭞ</a:t>
            </a:r>
            <a:r>
              <a:rPr lang="ar-SA" sz="2800" dirty="0" err="1">
                <a:solidFill>
                  <a:srgbClr val="0000A5"/>
                </a:solidFill>
                <a:latin typeface="Calibri"/>
                <a:ea typeface="Calibri"/>
                <a:cs typeface="QCF_P542"/>
              </a:rPr>
              <a:t>ﭟ</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ﭠ</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ﭡ</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ﭢ</a:t>
            </a:r>
            <a:r>
              <a:rPr lang="ar-SA" sz="400" dirty="0">
                <a:solidFill>
                  <a:srgbClr val="000000"/>
                </a:solidFill>
                <a:latin typeface="Calibri"/>
                <a:ea typeface="Calibri"/>
                <a:cs typeface="QCF_P542"/>
              </a:rPr>
              <a:t> </a:t>
            </a:r>
            <a:r>
              <a:rPr lang="ar-SA" sz="2800" dirty="0">
                <a:solidFill>
                  <a:srgbClr val="000000"/>
                </a:solidFill>
                <a:latin typeface="Calibri"/>
                <a:ea typeface="Calibri"/>
                <a:cs typeface="QCF_P542"/>
              </a:rPr>
              <a:t>ﭣ</a:t>
            </a:r>
            <a:r>
              <a:rPr lang="ar-SA" sz="400" dirty="0">
                <a:solidFill>
                  <a:srgbClr val="000000"/>
                </a:solidFill>
                <a:latin typeface="Calibri"/>
                <a:ea typeface="Calibri"/>
                <a:cs typeface="QCF_P542"/>
              </a:rPr>
              <a:t> </a:t>
            </a:r>
            <a:r>
              <a:rPr lang="ar-SA" sz="2800" dirty="0" smtClean="0">
                <a:solidFill>
                  <a:srgbClr val="000000"/>
                </a:solidFill>
                <a:latin typeface="Calibri"/>
                <a:ea typeface="Calibri"/>
                <a:cs typeface="QCF_BSML"/>
              </a:rPr>
              <a:t>ﭼ</a:t>
            </a:r>
            <a:r>
              <a:rPr lang="ar-SA" sz="1100" dirty="0" smtClean="0">
                <a:solidFill>
                  <a:srgbClr val="000000"/>
                </a:solidFill>
                <a:latin typeface="Calibri"/>
                <a:ea typeface="Calibri"/>
                <a:cs typeface="Arial"/>
              </a:rPr>
              <a:t> </a:t>
            </a:r>
            <a:r>
              <a:rPr lang="ar-SA" sz="2000" dirty="0">
                <a:solidFill>
                  <a:srgbClr val="9DAB0C"/>
                </a:solidFill>
                <a:latin typeface="Calibri"/>
                <a:ea typeface="Calibri"/>
                <a:cs typeface="Arial"/>
              </a:rPr>
              <a:t>المجادلة: </a:t>
            </a:r>
            <a:r>
              <a:rPr lang="ar-SA" sz="2000" dirty="0" smtClean="0">
                <a:solidFill>
                  <a:srgbClr val="9DAB0C"/>
                </a:solidFill>
                <a:latin typeface="Calibri"/>
                <a:ea typeface="Calibri"/>
                <a:cs typeface="Arial"/>
              </a:rPr>
              <a:t>١</a:t>
            </a:r>
          </a:p>
          <a:p>
            <a:pPr marL="0" indent="0" algn="just">
              <a:buNone/>
            </a:pPr>
            <a:r>
              <a:rPr lang="ar-IQ" sz="2200" b="1" dirty="0"/>
              <a:t>وقد ثبت في سبب نزول </a:t>
            </a:r>
            <a:r>
              <a:rPr lang="ar-IQ" sz="2200" b="1" dirty="0" smtClean="0"/>
              <a:t>أن </a:t>
            </a:r>
            <a:r>
              <a:rPr lang="ar-IQ" sz="2200" b="1" dirty="0"/>
              <a:t>المجادلة وهي خولة بنت حكيم جاءت تشكي إلى النبي صلى الله عليه وسلم لما ظاهر منها زوجها أوس بن الصامت وقال: إنها عليه كظهر أمه.</a:t>
            </a:r>
          </a:p>
        </p:txBody>
      </p:sp>
    </p:spTree>
    <p:extLst>
      <p:ext uri="{BB962C8B-B14F-4D97-AF65-F5344CB8AC3E}">
        <p14:creationId xmlns:p14="http://schemas.microsoft.com/office/powerpoint/2010/main" val="214425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p:cTn id="20"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1"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2"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3" dur="1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5">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 calcmode="lin" valueType="num">
                                      <p:cBhvr>
                                        <p:cTn id="36"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L="342900" indent="-342900" algn="r">
              <a:buFont typeface="Arial" pitchFamily="34" charset="0"/>
              <a:buChar char="•"/>
            </a:pPr>
            <a:r>
              <a:rPr lang="ar-IQ" sz="2400" b="1" dirty="0" smtClean="0">
                <a:solidFill>
                  <a:schemeClr val="tx1"/>
                </a:solidFill>
              </a:rPr>
              <a:t>معرفة </a:t>
            </a:r>
            <a:r>
              <a:rPr lang="ar-SA" sz="2400" b="1" dirty="0" smtClean="0">
                <a:solidFill>
                  <a:schemeClr val="tx1"/>
                </a:solidFill>
              </a:rPr>
              <a:t>السور المكية والسور المدنية</a:t>
            </a:r>
            <a:r>
              <a:rPr lang="ar-IQ" sz="2400" b="1" dirty="0" smtClean="0"/>
              <a:t>.</a:t>
            </a:r>
            <a:endParaRPr lang="ar-IQ" sz="2400" b="1" dirty="0"/>
          </a:p>
        </p:txBody>
      </p:sp>
      <p:sp>
        <p:nvSpPr>
          <p:cNvPr id="3" name="عنصر نائب للمحتوى 2"/>
          <p:cNvSpPr>
            <a:spLocks noGrp="1"/>
          </p:cNvSpPr>
          <p:nvPr>
            <p:ph idx="1"/>
          </p:nvPr>
        </p:nvSpPr>
        <p:spPr/>
        <p:txBody>
          <a:bodyPr>
            <a:normAutofit fontScale="85000" lnSpcReduction="10000"/>
          </a:bodyPr>
          <a:lstStyle/>
          <a:p>
            <a:r>
              <a:rPr lang="ar-IQ" sz="2000" b="1" dirty="0" smtClean="0"/>
              <a:t>إذ </a:t>
            </a:r>
            <a:r>
              <a:rPr lang="ar-IQ" sz="2000" b="1" dirty="0"/>
              <a:t>إنّ أسلوب السُّوَر المكية يختلف في كثير من الأحيان عن أسلوب السُّوَر المدنية، في صفات وخصائص </a:t>
            </a:r>
            <a:r>
              <a:rPr lang="ar-IQ" sz="2000" b="1" dirty="0" smtClean="0"/>
              <a:t>عدّة:</a:t>
            </a:r>
          </a:p>
          <a:p>
            <a:r>
              <a:rPr lang="ar-IQ" sz="2000" b="1" dirty="0" smtClean="0"/>
              <a:t>إنّ السور المكية اهتمت ببيان بأصول </a:t>
            </a:r>
            <a:r>
              <a:rPr lang="ar-IQ" sz="2000" b="1" dirty="0"/>
              <a:t>العقيدة </a:t>
            </a:r>
            <a:r>
              <a:rPr lang="ar-IQ" sz="2000" b="1" dirty="0" smtClean="0"/>
              <a:t>الإسلامية، التي اشتملت على( التوحيد، </a:t>
            </a:r>
            <a:r>
              <a:rPr lang="ar-IQ" sz="2000" b="1" dirty="0" err="1" smtClean="0"/>
              <a:t>وإلايمان</a:t>
            </a:r>
            <a:r>
              <a:rPr lang="ar-IQ" sz="2000" b="1" dirty="0" smtClean="0"/>
              <a:t> </a:t>
            </a:r>
            <a:r>
              <a:rPr lang="ar-IQ" sz="2000" b="1" dirty="0"/>
              <a:t>بكتبه ورسله وملائكته واليوم </a:t>
            </a:r>
            <a:r>
              <a:rPr lang="ar-IQ" sz="2000" b="1" dirty="0" smtClean="0"/>
              <a:t>الآخر) ..وما </a:t>
            </a:r>
            <a:r>
              <a:rPr lang="ar-IQ" sz="2000" b="1" dirty="0"/>
              <a:t>إلى ذلك. </a:t>
            </a:r>
            <a:endParaRPr lang="ar-IQ" sz="2000" b="1" dirty="0" smtClean="0"/>
          </a:p>
          <a:p>
            <a:pPr algn="just"/>
            <a:r>
              <a:rPr lang="ar-IQ" sz="2000" b="1" dirty="0" smtClean="0"/>
              <a:t>اما السُّوَر </a:t>
            </a:r>
            <a:r>
              <a:rPr lang="ar-IQ" sz="2000" b="1" dirty="0"/>
              <a:t>المدنية </a:t>
            </a:r>
            <a:r>
              <a:rPr lang="ar-IQ" sz="2000" b="1" dirty="0" smtClean="0"/>
              <a:t>كثيرًا ما اهتمت </a:t>
            </a:r>
            <a:r>
              <a:rPr lang="ar-IQ" sz="2000" b="1" dirty="0"/>
              <a:t>بالتشريع والأحكام، وبالجوانب الاقتصادية، كالزكاة والخمُس والصدقات والدِّيات والكفّارات </a:t>
            </a:r>
            <a:r>
              <a:rPr lang="ar-IQ" sz="2000" b="1" dirty="0" smtClean="0"/>
              <a:t>والإرث.. </a:t>
            </a:r>
            <a:r>
              <a:rPr lang="ar-IQ" sz="2000" b="1" dirty="0"/>
              <a:t>وما إليها. </a:t>
            </a:r>
            <a:r>
              <a:rPr lang="ar-IQ" sz="2000" b="1" dirty="0" smtClean="0"/>
              <a:t>هذا </a:t>
            </a:r>
            <a:r>
              <a:rPr lang="ar-IQ" sz="2000" b="1" dirty="0"/>
              <a:t>إلى جانب عنايتها بالنواحي العبادية العملية: من صلاة وصوم وحجّ وعمرة ونذور... كما تُعنى هذه السُّوَر بالقضايا الاجتماعية: من زواج وطلاق وعِدّة وصداق، وما إليها</a:t>
            </a:r>
            <a:r>
              <a:rPr lang="ar-IQ" sz="2000" b="1" dirty="0" smtClean="0"/>
              <a:t>.</a:t>
            </a:r>
          </a:p>
          <a:p>
            <a:r>
              <a:rPr lang="ar-IQ" sz="2100" b="1" dirty="0" smtClean="0"/>
              <a:t>فوائد </a:t>
            </a:r>
            <a:r>
              <a:rPr lang="ar-IQ" sz="2100" b="1" dirty="0"/>
              <a:t>معرفة المكي والمدني </a:t>
            </a:r>
            <a:endParaRPr lang="ar-IQ" sz="2100" b="1" dirty="0" smtClean="0"/>
          </a:p>
          <a:p>
            <a:r>
              <a:rPr lang="ar-IQ" sz="2100" b="1" dirty="0" smtClean="0"/>
              <a:t>1-معرفة </a:t>
            </a:r>
            <a:r>
              <a:rPr lang="ar-IQ" sz="2100" b="1" dirty="0"/>
              <a:t>الناسخ والمنسوخ، فالمدني ينسخ المكي؛ إذ أن المتأخر ينسخ المتقدم.٢- الاستعانة به في تفسير القرآن الكريم؛ إذ أن معرفة مكان نزول الآية تعين على فهم المراد بالآية ومعرفة مدلولاتها، وما يراد فيها.٣- معرفة تاريخ التشريع وتدرجه الحكيم بوجه عام، وذلك يترتب عليه الإيمان بسمو السياسة الإسلامية في تربية الشعوب والأفراد.٤- استخراج سيرة الرسول -صلى الله عليه وسلم-، وذلك بمتابعة أحواله بمكة المكرمة ومواقفه في الدعوة، ثم أحواله في المدينة وسيرته في الدعوة إلى الله فيها.٥- بيان عناية المسلمين بالقرآن الكريم واهتمامهم </a:t>
            </a:r>
            <a:r>
              <a:rPr lang="ar-IQ" sz="2100" b="1" dirty="0" smtClean="0"/>
              <a:t>به إذ أنهم </a:t>
            </a:r>
            <a:r>
              <a:rPr lang="ar-IQ" sz="2100" b="1" dirty="0"/>
              <a:t>لم يكتفوا بحفظ النص القرآني فحسب، بل تتبعوا أماكن نزوله، ما كان قبل الهجرة وما كان بعدها، ما نزل بالليل وما نزل بالنهار، ما نزل في الصيف وما نزل في الشتاء، إلى غير ذلك من الأحوال.٦- معرفة أسباب النزول، إذ أن معرفة مكان نزول الآية توقفنا على الأحوال والملابسات التي احتفت بنزول الآية.٧- الثقة بهذا القرآن وبوصوله إلينا سالمًا من التغيير والتحريف.</a:t>
            </a:r>
          </a:p>
        </p:txBody>
      </p:sp>
    </p:spTree>
    <p:extLst>
      <p:ext uri="{BB962C8B-B14F-4D97-AF65-F5344CB8AC3E}">
        <p14:creationId xmlns:p14="http://schemas.microsoft.com/office/powerpoint/2010/main" val="145408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L="457200" indent="-457200" algn="r" rtl="1">
              <a:buFont typeface="Wingdings" pitchFamily="2" charset="2"/>
              <a:buChar char="v"/>
            </a:pPr>
            <a:r>
              <a:rPr lang="ar-IQ" sz="2800" b="1" dirty="0" smtClean="0"/>
              <a:t>التناسب بين السور والآيات</a:t>
            </a:r>
            <a:br>
              <a:rPr lang="ar-IQ" sz="2800" b="1" dirty="0" smtClean="0"/>
            </a:br>
            <a:r>
              <a:rPr lang="ar-IQ" sz="2800" b="1" dirty="0" smtClean="0"/>
              <a:t>اي مناسبة الآيات لما قبلها وما بعدها.. وقد يكون التناسب في سور اخرى  </a:t>
            </a:r>
            <a:endParaRPr lang="ar-IQ" sz="2800" b="1" dirty="0"/>
          </a:p>
        </p:txBody>
      </p:sp>
    </p:spTree>
    <p:extLst>
      <p:ext uri="{BB962C8B-B14F-4D97-AF65-F5344CB8AC3E}">
        <p14:creationId xmlns:p14="http://schemas.microsoft.com/office/powerpoint/2010/main" val="3091048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704088"/>
            <a:ext cx="7632848" cy="1143000"/>
          </a:xfrm>
        </p:spPr>
        <p:txBody>
          <a:bodyPr>
            <a:normAutofit/>
          </a:bodyPr>
          <a:lstStyle/>
          <a:p>
            <a:pPr algn="r"/>
            <a:r>
              <a:rPr lang="ar-IQ" sz="2800" b="1" dirty="0" smtClean="0"/>
              <a:t>ثالثاً: الالفاظ القرآنية الغريبة.</a:t>
            </a:r>
            <a:endParaRPr lang="ar-IQ" sz="2800" b="1" dirty="0"/>
          </a:p>
        </p:txBody>
      </p:sp>
      <p:sp>
        <p:nvSpPr>
          <p:cNvPr id="3" name="عنصر نائب للمحتوى 2"/>
          <p:cNvSpPr>
            <a:spLocks noGrp="1"/>
          </p:cNvSpPr>
          <p:nvPr>
            <p:ph idx="1"/>
          </p:nvPr>
        </p:nvSpPr>
        <p:spPr/>
        <p:txBody>
          <a:bodyPr>
            <a:normAutofit/>
          </a:bodyPr>
          <a:lstStyle/>
          <a:p>
            <a:pPr algn="just"/>
            <a:r>
              <a:rPr lang="ar-IQ" dirty="0" smtClean="0"/>
              <a:t> </a:t>
            </a:r>
            <a:r>
              <a:rPr lang="ar-IQ" sz="2400" dirty="0"/>
              <a:t>النص المراد تحليله من جانبه اللغوي، </a:t>
            </a:r>
            <a:r>
              <a:rPr lang="ar-IQ" sz="2400" dirty="0" smtClean="0"/>
              <a:t>إذ يعمد المحلل </a:t>
            </a:r>
            <a:r>
              <a:rPr lang="ar-IQ" sz="2400" dirty="0"/>
              <a:t>تفسير </a:t>
            </a:r>
            <a:r>
              <a:rPr lang="ar-IQ" sz="2400" dirty="0">
                <a:solidFill>
                  <a:srgbClr val="000080"/>
                </a:solidFill>
              </a:rPr>
              <a:t>(الألفاظ القرآنية الغريبة)</a:t>
            </a:r>
            <a:r>
              <a:rPr lang="ar-IQ" sz="2400" dirty="0"/>
              <a:t>، وهي الألفاظ التي تحتاج إلى شرح وبيان، وهو ما يعرف الاصطلاح بـ </a:t>
            </a:r>
            <a:r>
              <a:rPr lang="ar-IQ" sz="2400" dirty="0">
                <a:solidFill>
                  <a:srgbClr val="000080"/>
                </a:solidFill>
              </a:rPr>
              <a:t>(غريب </a:t>
            </a:r>
            <a:r>
              <a:rPr lang="ar-IQ" sz="2400" dirty="0" smtClean="0">
                <a:solidFill>
                  <a:srgbClr val="000080"/>
                </a:solidFill>
              </a:rPr>
              <a:t>القرآن).</a:t>
            </a:r>
            <a:endParaRPr lang="ar-IQ" sz="2400" dirty="0"/>
          </a:p>
          <a:p>
            <a:pPr marL="0" indent="0" algn="just">
              <a:buNone/>
            </a:pPr>
            <a:endParaRPr lang="ar-IQ" sz="2400" dirty="0"/>
          </a:p>
          <a:p>
            <a:pPr algn="just"/>
            <a:r>
              <a:rPr lang="ar-IQ" sz="2400" dirty="0"/>
              <a:t>وقد أُلِّفتْ في هذا العلم كتب كثيرة قديمًا وحديثًا، من أشهرها "</a:t>
            </a:r>
            <a:r>
              <a:rPr lang="ar-IQ" sz="2400" dirty="0">
                <a:solidFill>
                  <a:srgbClr val="000080"/>
                </a:solidFill>
              </a:rPr>
              <a:t>تفسير غريب القرآن"</a:t>
            </a:r>
            <a:r>
              <a:rPr lang="ar-IQ" sz="2400" dirty="0"/>
              <a:t> لابن قتيبة الدينوري (ت276هـ)، و</a:t>
            </a:r>
            <a:r>
              <a:rPr lang="ar-IQ" sz="2400" dirty="0">
                <a:solidFill>
                  <a:srgbClr val="000080"/>
                </a:solidFill>
              </a:rPr>
              <a:t>"تفسير غريب القرآن"</a:t>
            </a:r>
            <a:r>
              <a:rPr lang="ar-IQ" sz="2400" dirty="0"/>
              <a:t> المسمى نزهة القلوب، لمحمد بن عزيز </a:t>
            </a:r>
            <a:r>
              <a:rPr lang="ar-IQ" sz="2400" dirty="0" err="1"/>
              <a:t>السجستاني</a:t>
            </a:r>
            <a:r>
              <a:rPr lang="ar-IQ" sz="2400" dirty="0"/>
              <a:t> (ت330هـ)، و</a:t>
            </a:r>
            <a:r>
              <a:rPr lang="ar-IQ" sz="2400" dirty="0">
                <a:solidFill>
                  <a:srgbClr val="000080"/>
                </a:solidFill>
              </a:rPr>
              <a:t>"مفردات ألفاظ القرآن"</a:t>
            </a:r>
            <a:r>
              <a:rPr lang="ar-IQ" sz="2400" dirty="0"/>
              <a:t> للراغب الأصفهاني (ت 420هـ)، وهو أفضلها؛ وذلك لما فيه من إبداع في تفسير أغلب الألفاظ القرآنية الغريبة؛ إذ كان مؤلفه يلحظ السياق عند ذلك، فامتاز بذلك ممن سبقه من أصحاب غريب القرآن</a:t>
            </a:r>
          </a:p>
          <a:p>
            <a:pPr marL="0" indent="0" algn="l">
              <a:buNone/>
            </a:pPr>
            <a:endParaRPr lang="ar-IQ" dirty="0"/>
          </a:p>
        </p:txBody>
      </p:sp>
    </p:spTree>
    <p:extLst>
      <p:ext uri="{BB962C8B-B14F-4D97-AF65-F5344CB8AC3E}">
        <p14:creationId xmlns:p14="http://schemas.microsoft.com/office/powerpoint/2010/main" val="238851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u="sng" dirty="0" smtClean="0"/>
              <a:t>ومن الامثلة على تلك الالفاظ:</a:t>
            </a:r>
            <a:endParaRPr lang="ar-IQ" sz="2400" b="1" u="sng" dirty="0"/>
          </a:p>
        </p:txBody>
      </p:sp>
      <p:sp>
        <p:nvSpPr>
          <p:cNvPr id="3" name="عنصر نائب للمحتوى 2"/>
          <p:cNvSpPr>
            <a:spLocks noGrp="1"/>
          </p:cNvSpPr>
          <p:nvPr>
            <p:ph idx="1"/>
          </p:nvPr>
        </p:nvSpPr>
        <p:spPr/>
        <p:txBody>
          <a:bodyPr>
            <a:normAutofit fontScale="85000" lnSpcReduction="20000"/>
          </a:bodyPr>
          <a:lstStyle/>
          <a:p>
            <a:r>
              <a:rPr lang="ar-IQ" dirty="0"/>
              <a:t>ملاحظة أثر النص القرآني الكريم في دقة استعمال غريب الألفاظ، كاستعمال (</a:t>
            </a:r>
            <a:r>
              <a:rPr lang="ar-IQ" dirty="0">
                <a:solidFill>
                  <a:srgbClr val="000080"/>
                </a:solidFill>
              </a:rPr>
              <a:t>المائدة)</a:t>
            </a:r>
            <a:r>
              <a:rPr lang="ar-IQ" dirty="0"/>
              <a:t> </a:t>
            </a:r>
            <a:r>
              <a:rPr lang="ar-IQ" dirty="0" smtClean="0"/>
              <a:t>كما </a:t>
            </a:r>
            <a:r>
              <a:rPr lang="ar-IQ" dirty="0"/>
              <a:t>في قوله - عز وجل- على لسان عيسى - عليه السلام :- ﴿ </a:t>
            </a:r>
            <a:r>
              <a:rPr lang="ar-IQ" dirty="0">
                <a:solidFill>
                  <a:srgbClr val="008000"/>
                </a:solidFill>
              </a:rPr>
              <a:t>اللَّهُمَّ رَبَّنَا أَنْزِلْ عَلَيْنَا مَائِدَةً مِنَ السَّمَاءِ</a:t>
            </a:r>
            <a:r>
              <a:rPr lang="ar-IQ" dirty="0"/>
              <a:t> ﴾  [المائدة 114]. </a:t>
            </a:r>
            <a:endParaRPr lang="ar-IQ" dirty="0" smtClean="0"/>
          </a:p>
          <a:p>
            <a:r>
              <a:rPr lang="ar-IQ" dirty="0" smtClean="0"/>
              <a:t>المائدة </a:t>
            </a:r>
            <a:r>
              <a:rPr lang="ar-IQ" dirty="0"/>
              <a:t>الطعام الموجود في مكانه المعد للأكل وهو لا يخلو من أن يكون على أحد حالين:</a:t>
            </a:r>
            <a:br>
              <a:rPr lang="ar-IQ" dirty="0"/>
            </a:br>
            <a:r>
              <a:rPr lang="ar-IQ" dirty="0"/>
              <a:t>إن كان على خوان، خوان الذي يسمى اليوم طاولة الطعام الذي له قوائم هذا في اللغة يسمى خوان بضم الخاء ويسمى خوان بكسر الخاء، هذا ما يسمى في عصرنا بطاولة الطعام إذا كان عليه طعام يسمى مائدة ولا يسمى مائدة إن لم يكن عليها طعام، تسمى خوان.</a:t>
            </a:r>
            <a:endParaRPr lang="ar-IQ" dirty="0" smtClean="0"/>
          </a:p>
          <a:p>
            <a:endParaRPr lang="ar-IQ" dirty="0"/>
          </a:p>
          <a:p>
            <a:r>
              <a:rPr lang="ar-IQ" dirty="0" smtClean="0"/>
              <a:t>ومثله </a:t>
            </a:r>
            <a:r>
              <a:rPr lang="ar-IQ" dirty="0"/>
              <a:t>استعمال</a:t>
            </a:r>
            <a:r>
              <a:rPr lang="ar-IQ" dirty="0">
                <a:solidFill>
                  <a:srgbClr val="000080"/>
                </a:solidFill>
              </a:rPr>
              <a:t> (صكَّ)</a:t>
            </a:r>
            <a:r>
              <a:rPr lang="ar-IQ" dirty="0"/>
              <a:t> للضرب الشديد، بدل </a:t>
            </a:r>
            <a:r>
              <a:rPr lang="ar-IQ" dirty="0">
                <a:solidFill>
                  <a:srgbClr val="000080"/>
                </a:solidFill>
              </a:rPr>
              <a:t>(ضرب)</a:t>
            </a:r>
            <a:r>
              <a:rPr lang="ar-IQ" dirty="0"/>
              <a:t>،كما في قوله تعالى:  ﴿ </a:t>
            </a:r>
            <a:r>
              <a:rPr lang="ar-IQ" dirty="0">
                <a:solidFill>
                  <a:srgbClr val="008000"/>
                </a:solidFill>
              </a:rPr>
              <a:t>فَصَكَّتْ وَجْهَهَا وَقَالَتْ عَجُوزٌ عَقِيمٌ</a:t>
            </a:r>
            <a:r>
              <a:rPr lang="ar-IQ" dirty="0"/>
              <a:t> ﴾، في قصة امرأة إبراهيم - عليه السلام، مستغربة بذلك ومتعجبة من خبر حملها بولد، وهي عجوز عقيم، وغير ذلك من استعمالات دقيقة في تعبير القرآن.</a:t>
            </a:r>
            <a:r>
              <a:rPr lang="ar-IQ" dirty="0">
                <a:solidFill>
                  <a:srgbClr val="000000"/>
                </a:solidFill>
              </a:rPr>
              <a:t/>
            </a:r>
            <a:br>
              <a:rPr lang="ar-IQ" dirty="0">
                <a:solidFill>
                  <a:srgbClr val="000000"/>
                </a:solidFill>
              </a:rPr>
            </a:br>
            <a:endParaRPr lang="ar-IQ" dirty="0"/>
          </a:p>
        </p:txBody>
      </p:sp>
    </p:spTree>
    <p:extLst>
      <p:ext uri="{BB962C8B-B14F-4D97-AF65-F5344CB8AC3E}">
        <p14:creationId xmlns:p14="http://schemas.microsoft.com/office/powerpoint/2010/main" val="129223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721</TotalTime>
  <Words>1623</Words>
  <Application>Microsoft Office PowerPoint</Application>
  <PresentationFormat>عرض على الشاشة (3:4)‏</PresentationFormat>
  <Paragraphs>87</Paragraphs>
  <Slides>18</Slides>
  <Notes>1</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تدفق</vt:lpstr>
      <vt:lpstr>    تحليل النص القرآني  القواعد والمناهج</vt:lpstr>
      <vt:lpstr>عرض تقديمي في PowerPoint</vt:lpstr>
      <vt:lpstr>قواعد   تحليل النص القرآني </vt:lpstr>
      <vt:lpstr>اولاً: كتب التفسير.</vt:lpstr>
      <vt:lpstr>ثانياً: مباحث علوم القرآن</vt:lpstr>
      <vt:lpstr>معرفة السور المكية والسور المدنية.</vt:lpstr>
      <vt:lpstr>التناسب بين السور والآيات اي مناسبة الآيات لما قبلها وما بعدها.. وقد يكون التناسب في سور اخرى  </vt:lpstr>
      <vt:lpstr>ثالثاً: الالفاظ القرآنية الغريبة.</vt:lpstr>
      <vt:lpstr>ومن الامثلة على تلك الالفاظ:</vt:lpstr>
      <vt:lpstr>ومن الامثلة:</vt:lpstr>
      <vt:lpstr>رابعاً: الصرف:</vt:lpstr>
      <vt:lpstr>خامسا: زيادة المبنى لبيان زيادة المعنى.</vt:lpstr>
      <vt:lpstr>سادساً: العلاقة الدلالية.</vt:lpstr>
      <vt:lpstr>سابعاً: القراءات القرآنية.</vt:lpstr>
      <vt:lpstr>عرض تقديمي في PowerPoint</vt:lpstr>
      <vt:lpstr>ثامناً: علم البلاغة.</vt:lpstr>
      <vt:lpstr>تاسعاً: المستنبط من الاحكام</vt:lpstr>
      <vt:lpstr>مع تمنياتنا لطلبتنا الاعزاء  التوفيق والنجاح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تحليل النص القرآني</dc:title>
  <dc:creator>PC</dc:creator>
  <cp:lastModifiedBy>Maher</cp:lastModifiedBy>
  <cp:revision>42</cp:revision>
  <dcterms:created xsi:type="dcterms:W3CDTF">2024-11-11T14:50:27Z</dcterms:created>
  <dcterms:modified xsi:type="dcterms:W3CDTF">2024-11-24T05:59:35Z</dcterms:modified>
</cp:coreProperties>
</file>