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122" d="100"/>
          <a:sy n="122" d="100"/>
        </p:scale>
        <p:origin x="-140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12/06/1446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urahquran.com/quran-search/e3rab-aya-2-sora-18.html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04856" cy="1752600"/>
          </a:xfrm>
        </p:spPr>
        <p:txBody>
          <a:bodyPr>
            <a:normAutofit/>
          </a:bodyPr>
          <a:lstStyle/>
          <a:p>
            <a:r>
              <a:rPr lang="ar-SA" sz="3600" dirty="0">
                <a:solidFill>
                  <a:srgbClr val="000000"/>
                </a:solidFill>
                <a:ea typeface="Calibri"/>
                <a:cs typeface="QCF_BSML"/>
              </a:rPr>
              <a:t>ﭽ</a:t>
            </a:r>
            <a:r>
              <a:rPr lang="ar-SA" sz="800" dirty="0">
                <a:solidFill>
                  <a:srgbClr val="000000"/>
                </a:solidFill>
                <a:ea typeface="Calibri"/>
                <a:cs typeface="QCF_BSML"/>
              </a:rPr>
              <a:t>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P235"/>
              </a:rPr>
              <a:t>ﮩ</a:t>
            </a:r>
            <a:r>
              <a:rPr lang="ar-SA" sz="100" dirty="0">
                <a:solidFill>
                  <a:srgbClr val="000000"/>
                </a:solidFill>
                <a:ea typeface="Calibri"/>
                <a:cs typeface="QCF_P235"/>
              </a:rPr>
              <a:t>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P235"/>
              </a:rPr>
              <a:t>ﮪ</a:t>
            </a:r>
            <a:r>
              <a:rPr lang="ar-SA" sz="100" dirty="0">
                <a:solidFill>
                  <a:srgbClr val="000000"/>
                </a:solidFill>
                <a:ea typeface="Calibri"/>
                <a:cs typeface="QCF_P235"/>
              </a:rPr>
              <a:t>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P235"/>
              </a:rPr>
              <a:t>ﮫ</a:t>
            </a:r>
            <a:r>
              <a:rPr lang="ar-SA" sz="100" dirty="0">
                <a:solidFill>
                  <a:srgbClr val="000000"/>
                </a:solidFill>
                <a:ea typeface="Calibri"/>
                <a:cs typeface="QCF_P235"/>
              </a:rPr>
              <a:t>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P235"/>
              </a:rPr>
              <a:t>ﮬ</a:t>
            </a:r>
            <a:r>
              <a:rPr lang="ar-SA" sz="100" dirty="0">
                <a:solidFill>
                  <a:srgbClr val="000000"/>
                </a:solidFill>
                <a:ea typeface="Calibri"/>
                <a:cs typeface="QCF_P235"/>
              </a:rPr>
              <a:t> 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P235"/>
              </a:rPr>
              <a:t>ﮭ</a:t>
            </a:r>
            <a:r>
              <a:rPr lang="ar-SA" sz="100" dirty="0">
                <a:solidFill>
                  <a:srgbClr val="000000"/>
                </a:solidFill>
                <a:ea typeface="Calibri"/>
                <a:cs typeface="QCF_P235"/>
              </a:rPr>
              <a:t>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P235"/>
              </a:rPr>
              <a:t>ﮮ</a:t>
            </a:r>
            <a:r>
              <a:rPr lang="ar-SA" sz="100" dirty="0">
                <a:solidFill>
                  <a:srgbClr val="000000"/>
                </a:solidFill>
                <a:ea typeface="Calibri"/>
                <a:cs typeface="QCF_P235"/>
              </a:rPr>
              <a:t>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P235"/>
              </a:rPr>
              <a:t>ﮯ</a:t>
            </a:r>
            <a:r>
              <a:rPr lang="ar-SA" sz="100" dirty="0">
                <a:solidFill>
                  <a:srgbClr val="000000"/>
                </a:solidFill>
                <a:ea typeface="Calibri"/>
                <a:cs typeface="QCF_P235"/>
              </a:rPr>
              <a:t> </a:t>
            </a:r>
            <a:r>
              <a:rPr lang="ar-SA" sz="4300" dirty="0">
                <a:solidFill>
                  <a:srgbClr val="000000"/>
                </a:solidFill>
                <a:ea typeface="Calibri"/>
                <a:cs typeface="QCF_BSML"/>
              </a:rPr>
              <a:t>ﭼ</a:t>
            </a:r>
            <a:r>
              <a:rPr lang="ar-SA" sz="1700" dirty="0">
                <a:solidFill>
                  <a:srgbClr val="000000"/>
                </a:solidFill>
                <a:ea typeface="Calibri"/>
              </a:rPr>
              <a:t> </a:t>
            </a:r>
            <a:r>
              <a:rPr lang="ar-SA" sz="1700" dirty="0" smtClean="0">
                <a:solidFill>
                  <a:srgbClr val="000000"/>
                </a:solidFill>
                <a:ea typeface="Calibri"/>
              </a:rPr>
              <a:t>  </a:t>
            </a:r>
          </a:p>
          <a:p>
            <a:r>
              <a:rPr lang="ar-SA" sz="1700" b="1" dirty="0">
                <a:solidFill>
                  <a:srgbClr val="000000"/>
                </a:solidFill>
                <a:ea typeface="Calibri"/>
              </a:rPr>
              <a:t> </a:t>
            </a:r>
            <a:r>
              <a:rPr lang="ar-SA" sz="1700" b="1" dirty="0" smtClean="0">
                <a:solidFill>
                  <a:srgbClr val="000000"/>
                </a:solidFill>
                <a:ea typeface="Calibri"/>
              </a:rPr>
              <a:t>                                                                                                سورة يوسف</a:t>
            </a:r>
            <a:endParaRPr lang="ar-IQ" b="1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872207"/>
          </a:xfrm>
        </p:spPr>
        <p:txBody>
          <a:bodyPr/>
          <a:lstStyle/>
          <a:p>
            <a:r>
              <a:rPr lang="ar-IQ" b="1" dirty="0" smtClean="0">
                <a:solidFill>
                  <a:schemeClr val="bg1"/>
                </a:solidFill>
              </a:rPr>
              <a:t>العربية لغة القرآن الكريم</a:t>
            </a:r>
            <a:endParaRPr lang="ar-IQ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9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100" b="0" spc="0" dirty="0">
                <a:ln>
                  <a:noFill/>
                </a:ln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ﭧ</a:t>
            </a:r>
            <a:r>
              <a:rPr lang="ar-SA" sz="700" b="0" spc="0" dirty="0">
                <a:ln>
                  <a:noFill/>
                </a:ln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4100" b="0" spc="0" dirty="0">
                <a:ln>
                  <a:noFill/>
                </a:ln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ﭨ</a:t>
            </a:r>
            <a:endParaRPr lang="ar-IQ" dirty="0"/>
          </a:p>
        </p:txBody>
      </p:sp>
      <p:pic>
        <p:nvPicPr>
          <p:cNvPr id="5" name="عنصر نائب للصورة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7" b="3797"/>
          <a:stretch>
            <a:fillRect/>
          </a:stretch>
        </p:blipFill>
        <p:spPr>
          <a:xfrm>
            <a:off x="457200" y="620688"/>
            <a:ext cx="6019800" cy="5112568"/>
          </a:xfrm>
        </p:spPr>
      </p:pic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</a:pPr>
            <a:r>
              <a:rPr lang="ar-SA" sz="3600" b="1" dirty="0" smtClean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ﭽ</a:t>
            </a:r>
            <a:r>
              <a:rPr lang="ar-SA" sz="400" b="1" dirty="0" smtClean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ﭘ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ﭙ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ﭚ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ﭛ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ﭜ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ﭝ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  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ﭞ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ﭟ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477"/>
              </a:rPr>
              <a:t> </a:t>
            </a:r>
            <a:r>
              <a:rPr lang="ar-SA" sz="3600" b="1" dirty="0" smtClean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ﭼ</a:t>
            </a:r>
            <a:r>
              <a:rPr lang="ar-IQ" sz="1800" b="1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سورة</a:t>
            </a:r>
            <a:r>
              <a:rPr lang="ar-SA" sz="900" b="1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SA" sz="1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فصلت</a:t>
            </a:r>
            <a:r>
              <a:rPr lang="ar-SA" sz="18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1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8614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3200" dirty="0" smtClean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ﭧ</a:t>
            </a:r>
            <a:r>
              <a:rPr lang="ar-SA" sz="200" dirty="0" smtClean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ﭨ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ﭽ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ﮓ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ﮔ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ﮕ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ﮖ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ﮗ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ﮘ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ﮙ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  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ﮚ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  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ﮛ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ﮜ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ﮝ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ﮞ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ﮟ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ﮠ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ﮡ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ﮢ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b="1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ﮣ</a:t>
            </a:r>
            <a:r>
              <a:rPr lang="ar-SA" sz="200" b="1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b="1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ﮤ</a:t>
            </a:r>
            <a:r>
              <a:rPr lang="ar-SA" sz="200" b="1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   </a:t>
            </a:r>
            <a:r>
              <a:rPr lang="ar-SA" sz="3200" b="1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ﮥ</a:t>
            </a:r>
            <a:r>
              <a:rPr lang="ar-SA" sz="200" b="1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ﮦ</a:t>
            </a:r>
            <a:r>
              <a:rPr lang="ar-SA" sz="200" dirty="0">
                <a:solidFill>
                  <a:srgbClr val="000000"/>
                </a:solidFill>
                <a:latin typeface="Calibri"/>
                <a:ea typeface="Calibri"/>
                <a:cs typeface="QCF_P375"/>
              </a:rPr>
              <a:t> </a:t>
            </a:r>
            <a:r>
              <a:rPr lang="ar-SA" sz="3200" dirty="0" smtClean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ﭼ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3200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3200" dirty="0" smtClean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                                                                  </a:t>
            </a:r>
            <a:r>
              <a:rPr lang="ar-SA" sz="1200" dirty="0" smtClean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SA" sz="2400" dirty="0">
                <a:solidFill>
                  <a:srgbClr val="9DAB0C"/>
                </a:solidFill>
                <a:latin typeface="Calibri"/>
                <a:ea typeface="Calibri"/>
                <a:cs typeface="Arial"/>
              </a:rPr>
              <a:t>الشعراء: ١٩٢ - </a:t>
            </a:r>
            <a:r>
              <a:rPr lang="ar-SA" sz="2400" dirty="0" smtClean="0">
                <a:solidFill>
                  <a:srgbClr val="9DAB0C"/>
                </a:solidFill>
                <a:latin typeface="Calibri"/>
                <a:ea typeface="Calibri"/>
                <a:cs typeface="Arial"/>
              </a:rPr>
              <a:t>١٩٥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bg1"/>
                </a:solidFill>
              </a:rPr>
              <a:t>المحور الأول: لسانٌ عربيٌ مبينٌ</a:t>
            </a:r>
            <a:endParaRPr lang="ar-IQ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94350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ﭧ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ﭨ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ﭽ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ﮗ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ﮘ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ﮙ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ﮚ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   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ﮛ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ﮜ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ﮝ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ﮞ</a:t>
            </a:r>
            <a:r>
              <a:rPr lang="ar-SA" sz="400" b="1" dirty="0">
                <a:solidFill>
                  <a:srgbClr val="000000"/>
                </a:solidFill>
                <a:latin typeface="Calibri"/>
                <a:ea typeface="Calibri"/>
                <a:cs typeface="QCF_P262"/>
              </a:rPr>
              <a:t>  </a:t>
            </a:r>
            <a:r>
              <a:rPr lang="ar-SA" sz="4000" b="1" dirty="0">
                <a:solidFill>
                  <a:srgbClr val="000000"/>
                </a:solidFill>
                <a:latin typeface="Calibri"/>
                <a:ea typeface="Calibri"/>
                <a:cs typeface="QCF_BSML"/>
              </a:rPr>
              <a:t>ﭼ</a:t>
            </a:r>
            <a:r>
              <a:rPr lang="ar-SA" sz="16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SA" sz="3200" b="1" dirty="0">
                <a:solidFill>
                  <a:srgbClr val="9DAB0C"/>
                </a:solidFill>
                <a:latin typeface="Calibri"/>
                <a:ea typeface="Calibri"/>
                <a:cs typeface="Arial"/>
              </a:rPr>
              <a:t>الحجر: ٩</a:t>
            </a:r>
            <a:endParaRPr lang="en-US" sz="2400" b="1" dirty="0">
              <a:latin typeface="Calibri"/>
              <a:ea typeface="Calibri"/>
              <a:cs typeface="Arial"/>
            </a:endParaRPr>
          </a:p>
          <a:p>
            <a:endParaRPr lang="ar-IQ" sz="1400" dirty="0"/>
          </a:p>
        </p:txBody>
      </p:sp>
      <p:sp>
        <p:nvSpPr>
          <p:cNvPr id="3" name="عنوان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bg1"/>
                </a:solidFill>
              </a:rPr>
              <a:t>المحور الثاني: </a:t>
            </a:r>
            <a:r>
              <a:rPr lang="ar-SA" b="1" dirty="0" smtClean="0">
                <a:solidFill>
                  <a:schemeClr val="bg1"/>
                </a:solidFill>
                <a:effectLst/>
              </a:rPr>
              <a:t>اللغة </a:t>
            </a:r>
            <a:r>
              <a:rPr lang="ar-SA" b="1" dirty="0">
                <a:solidFill>
                  <a:schemeClr val="bg1"/>
                </a:solidFill>
                <a:effectLst/>
              </a:rPr>
              <a:t>العربية لغة </a:t>
            </a:r>
            <a:r>
              <a:rPr lang="ar-SA" b="1" dirty="0" smtClean="0">
                <a:solidFill>
                  <a:schemeClr val="bg1"/>
                </a:solidFill>
                <a:effectLst/>
              </a:rPr>
              <a:t>القرآن 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90031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z="4000" b="1" dirty="0" smtClean="0">
                <a:solidFill>
                  <a:schemeClr val="bg1"/>
                </a:solidFill>
              </a:rPr>
              <a:t>المحور الرابع: العربية لغة ذات دين سماوي.</a:t>
            </a:r>
            <a:endParaRPr lang="ar-IQ" sz="4000" b="1" dirty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bg1"/>
                </a:solidFill>
              </a:rPr>
              <a:t>المحور الثالث: </a:t>
            </a:r>
            <a:r>
              <a:rPr lang="ar-SA" b="1" dirty="0">
                <a:solidFill>
                  <a:schemeClr val="bg1"/>
                </a:solidFill>
                <a:effectLst/>
              </a:rPr>
              <a:t>تطور الألسن من سنن </a:t>
            </a:r>
            <a:r>
              <a:rPr lang="ar-SA" b="1" dirty="0" smtClean="0">
                <a:solidFill>
                  <a:schemeClr val="bg1"/>
                </a:solidFill>
                <a:effectLst/>
              </a:rPr>
              <a:t>الله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15603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00479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080260" algn="l"/>
                <a:tab pos="3566160" algn="l"/>
              </a:tabLst>
            </a:pPr>
            <a:r>
              <a:rPr lang="ar-SA" dirty="0" smtClean="0"/>
              <a:t> </a:t>
            </a:r>
            <a:r>
              <a:rPr lang="ar-SA" b="1" dirty="0" smtClean="0"/>
              <a:t>معكم فيديو يناقش فيه شبهة </a:t>
            </a:r>
            <a:br>
              <a:rPr lang="ar-SA" b="1" dirty="0" smtClean="0"/>
            </a:br>
            <a:r>
              <a:rPr lang="ar-SA" b="1" dirty="0" smtClean="0"/>
              <a:t> اغلاط القرآن في النحو</a:t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en-US" sz="4400" u="sng" dirty="0">
                <a:solidFill>
                  <a:srgbClr val="0000FF"/>
                </a:solidFill>
                <a:effectLst/>
                <a:latin typeface="Calibri"/>
                <a:ea typeface="Calibri"/>
                <a:cs typeface="Arial"/>
                <a:hlinkClick r:id="rId2"/>
              </a:rPr>
              <a:t>https://surahquran.com/quran-search/e3rab-aya-2-sora-18.html</a:t>
            </a:r>
            <a:r>
              <a:rPr lang="en-US" sz="44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4400" dirty="0">
                <a:effectLst/>
                <a:latin typeface="Calibri"/>
                <a:ea typeface="Calibri"/>
                <a:cs typeface="Arial"/>
              </a:rPr>
            </a:b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15694684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32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425</TotalTime>
  <Words>111</Words>
  <Application>Microsoft Office PowerPoint</Application>
  <PresentationFormat>عرض على الشاشة (3:4)‏</PresentationFormat>
  <Paragraphs>13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ورق</vt:lpstr>
      <vt:lpstr>العربية لغة القرآن الكريم</vt:lpstr>
      <vt:lpstr>ﭧ ﭨ</vt:lpstr>
      <vt:lpstr>المحور الأول: لسانٌ عربيٌ مبينٌ</vt:lpstr>
      <vt:lpstr>المحور الثاني: اللغة العربية لغة القرآن </vt:lpstr>
      <vt:lpstr>المحور الثالث: تطور الألسن من سنن الله </vt:lpstr>
      <vt:lpstr> معكم فيديو يناقش فيه شبهة   اغلاط القرآن في النحو  https://surahquran.com/quran-search/e3rab-aya-2-sora-18.html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العربية لغة القرآن الكريم</dc:title>
  <dc:creator>PC</dc:creator>
  <cp:lastModifiedBy>Maher</cp:lastModifiedBy>
  <cp:revision>8</cp:revision>
  <dcterms:created xsi:type="dcterms:W3CDTF">2024-12-11T16:22:57Z</dcterms:created>
  <dcterms:modified xsi:type="dcterms:W3CDTF">2024-12-13T15:07:48Z</dcterms:modified>
</cp:coreProperties>
</file>